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19"/>
  </p:notesMasterIdLst>
  <p:sldIdLst>
    <p:sldId id="310" r:id="rId3"/>
    <p:sldId id="311" r:id="rId4"/>
    <p:sldId id="312" r:id="rId5"/>
    <p:sldId id="313" r:id="rId6"/>
    <p:sldId id="314" r:id="rId7"/>
    <p:sldId id="315" r:id="rId8"/>
    <p:sldId id="316" r:id="rId9"/>
    <p:sldId id="317" r:id="rId10"/>
    <p:sldId id="318" r:id="rId11"/>
    <p:sldId id="319" r:id="rId12"/>
    <p:sldId id="320" r:id="rId13"/>
    <p:sldId id="322" r:id="rId14"/>
    <p:sldId id="323" r:id="rId15"/>
    <p:sldId id="307" r:id="rId16"/>
    <p:sldId id="324" r:id="rId17"/>
    <p:sldId id="325"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0" d="100"/>
          <a:sy n="100" d="100"/>
        </p:scale>
        <p:origin x="-122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AEF78F-131A-E046-A030-D20DC1C5B7AA}" type="datetimeFigureOut">
              <a:rPr lang="en-US" smtClean="0"/>
              <a:t>12/11/18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2F937C4-006E-284E-AEF3-37DCB39BAF46}" type="slidenum">
              <a:rPr lang="en-US" smtClean="0"/>
              <a:t>‹#›</a:t>
            </a:fld>
            <a:endParaRPr lang="en-US"/>
          </a:p>
        </p:txBody>
      </p:sp>
    </p:spTree>
    <p:extLst>
      <p:ext uri="{BB962C8B-B14F-4D97-AF65-F5344CB8AC3E}">
        <p14:creationId xmlns:p14="http://schemas.microsoft.com/office/powerpoint/2010/main" val="41178724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4E359-A785-9440-A636-9226042365D4}" type="slidenum">
              <a:rPr lang="en-US" smtClean="0">
                <a:solidFill>
                  <a:prstClr val="black"/>
                </a:solidFill>
                <a:latin typeface="Calibri"/>
              </a:rPr>
              <a:pPr/>
              <a:t>2</a:t>
            </a:fld>
            <a:endParaRPr lang="en-US">
              <a:solidFill>
                <a:prstClr val="black"/>
              </a:solidFill>
              <a:latin typeface="Calibri"/>
            </a:endParaRPr>
          </a:p>
        </p:txBody>
      </p:sp>
    </p:spTree>
    <p:extLst>
      <p:ext uri="{BB962C8B-B14F-4D97-AF65-F5344CB8AC3E}">
        <p14:creationId xmlns:p14="http://schemas.microsoft.com/office/powerpoint/2010/main" val="257889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D4E359-A785-9440-A636-9226042365D4}"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9945537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9DEE2D4-9AB7-F24D-827A-87DDA0EA4B2F}"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2603056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u="sng" dirty="0" smtClean="0"/>
              <a:t>What Else You</a:t>
            </a:r>
            <a:r>
              <a:rPr lang="en-US" b="0" u="sng" baseline="0" dirty="0" smtClean="0"/>
              <a:t> Should Know</a:t>
            </a:r>
            <a:endParaRPr lang="en-US" b="0" u="sng" dirty="0" smtClean="0"/>
          </a:p>
          <a:p>
            <a:endParaRPr lang="en-US" b="0" dirty="0" smtClean="0"/>
          </a:p>
          <a:p>
            <a:r>
              <a:rPr lang="en-US" b="0" dirty="0" smtClean="0"/>
              <a:t>Why is Cell Turnover important</a:t>
            </a:r>
            <a:r>
              <a:rPr lang="en-US" b="0" baseline="0" dirty="0" smtClean="0"/>
              <a:t> </a:t>
            </a:r>
            <a:r>
              <a:rPr lang="mr-IN" baseline="0" dirty="0" smtClean="0"/>
              <a:t>–</a:t>
            </a:r>
            <a:r>
              <a:rPr lang="en-US" baseline="0" dirty="0" smtClean="0"/>
              <a:t>To help maintain its strong barrier of protection, skin needs to renew or replace dead surface cells frequently. Normal cell renewal, called mitosis, happens approx. every 28 days. As we age, this cell turnover takes longer which can result in uneven skin tone and texture and/or dry spots.    </a:t>
            </a:r>
            <a:endParaRPr lang="en-US" dirty="0" smtClean="0"/>
          </a:p>
          <a:p>
            <a:endParaRPr lang="en-US" dirty="0" smtClean="0"/>
          </a:p>
          <a:p>
            <a:r>
              <a:rPr lang="en-US" b="0" dirty="0" smtClean="0"/>
              <a:t>Glycolic</a:t>
            </a:r>
            <a:r>
              <a:rPr lang="en-US" b="0" baseline="0" dirty="0" smtClean="0"/>
              <a:t> Acid </a:t>
            </a:r>
            <a:r>
              <a:rPr lang="mr-IN" baseline="0" dirty="0" smtClean="0"/>
              <a:t>–</a:t>
            </a:r>
            <a:r>
              <a:rPr lang="en-US" baseline="0" dirty="0" smtClean="0"/>
              <a:t> is an alpha hydroxyl acid derived from sugar.  An alpha hydroxyl acid (AHA) works by loosening the bond or the ‘glue’ between skin cells (called keratinocytes) to speed up the renewal process for fresher, brighter, smoother skin.</a:t>
            </a:r>
            <a:endParaRPr lang="en-US" dirty="0" smtClean="0"/>
          </a:p>
        </p:txBody>
      </p:sp>
      <p:sp>
        <p:nvSpPr>
          <p:cNvPr id="4" name="Slide Number Placeholder 3"/>
          <p:cNvSpPr>
            <a:spLocks noGrp="1"/>
          </p:cNvSpPr>
          <p:nvPr>
            <p:ph type="sldNum" sz="quarter" idx="10"/>
          </p:nvPr>
        </p:nvSpPr>
        <p:spPr/>
        <p:txBody>
          <a:bodyPr/>
          <a:lstStyle/>
          <a:p>
            <a:fld id="{DD2D037D-C700-8F45-884B-442520F079B6}" type="slidenum">
              <a:rPr lang="en-US" smtClean="0">
                <a:solidFill>
                  <a:prstClr val="black"/>
                </a:solidFill>
                <a:latin typeface="Calibri"/>
              </a:rPr>
              <a:pPr/>
              <a:t>6</a:t>
            </a:fld>
            <a:endParaRPr lang="en-US">
              <a:solidFill>
                <a:prstClr val="black"/>
              </a:solidFill>
              <a:latin typeface="Calibri"/>
            </a:endParaRPr>
          </a:p>
        </p:txBody>
      </p:sp>
    </p:spTree>
    <p:extLst>
      <p:ext uri="{BB962C8B-B14F-4D97-AF65-F5344CB8AC3E}">
        <p14:creationId xmlns:p14="http://schemas.microsoft.com/office/powerpoint/2010/main" val="1574556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u="sng" baseline="0" dirty="0" smtClean="0">
                <a:solidFill>
                  <a:srgbClr val="FF0000"/>
                </a:solidFill>
              </a:rPr>
              <a:t>What Else You Should Know</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FF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FF0000"/>
                </a:solidFill>
              </a:rPr>
              <a:t>*Nasolabial Fold Multi-Peptide Complex Peptide Include: </a:t>
            </a:r>
            <a:r>
              <a:rPr lang="en-US" b="1" baseline="0" dirty="0" smtClean="0">
                <a:solidFill>
                  <a:srgbClr val="FF0000"/>
                </a:solidFill>
              </a:rPr>
              <a:t>Matrixyl™</a:t>
            </a:r>
            <a:r>
              <a:rPr lang="en-US" baseline="0" dirty="0" smtClean="0">
                <a:solidFill>
                  <a:srgbClr val="FF0000"/>
                </a:solidFill>
              </a:rPr>
              <a:t> (Palmitoyl Pentapeptide-4) </a:t>
            </a:r>
            <a:r>
              <a:rPr lang="mr-IN" baseline="0" dirty="0" smtClean="0">
                <a:solidFill>
                  <a:srgbClr val="FF0000"/>
                </a:solidFill>
              </a:rPr>
              <a:t>–</a:t>
            </a:r>
            <a:r>
              <a:rPr lang="en-US" baseline="0" dirty="0" smtClean="0">
                <a:solidFill>
                  <a:srgbClr val="FF0000"/>
                </a:solidFill>
              </a:rPr>
              <a:t> stimulates collagen production  </a:t>
            </a:r>
            <a:r>
              <a:rPr lang="en-US" b="1" baseline="0" dirty="0" smtClean="0">
                <a:solidFill>
                  <a:srgbClr val="FF0000"/>
                </a:solidFill>
              </a:rPr>
              <a:t>Progeline™ </a:t>
            </a:r>
            <a:r>
              <a:rPr lang="en-US" baseline="0" dirty="0" smtClean="0">
                <a:solidFill>
                  <a:srgbClr val="FF0000"/>
                </a:solidFill>
              </a:rPr>
              <a:t>(Trifluoroacetyl Tripeptide-2) </a:t>
            </a:r>
            <a:r>
              <a:rPr lang="mr-IN" baseline="0" dirty="0" smtClean="0">
                <a:solidFill>
                  <a:srgbClr val="FF0000"/>
                </a:solidFill>
              </a:rPr>
              <a:t>–</a:t>
            </a:r>
            <a:r>
              <a:rPr lang="en-US" baseline="0" dirty="0" smtClean="0">
                <a:solidFill>
                  <a:srgbClr val="FF0000"/>
                </a:solidFill>
              </a:rPr>
              <a:t> helps improve collagen synthesis and firm up or tighten the appearance of skin.  </a:t>
            </a:r>
            <a:r>
              <a:rPr lang="en-US" b="1" baseline="0" dirty="0" smtClean="0">
                <a:solidFill>
                  <a:srgbClr val="FF0000"/>
                </a:solidFill>
              </a:rPr>
              <a:t>Syn-ake™ </a:t>
            </a:r>
            <a:r>
              <a:rPr lang="en-US" baseline="0" dirty="0" smtClean="0">
                <a:solidFill>
                  <a:srgbClr val="FF0000"/>
                </a:solidFill>
              </a:rPr>
              <a:t>(Dipeptide Diaminobutytoyl Benzylamide Diacetate) </a:t>
            </a:r>
            <a:r>
              <a:rPr lang="mr-IN" baseline="0" dirty="0" smtClean="0">
                <a:solidFill>
                  <a:srgbClr val="FF0000"/>
                </a:solidFill>
              </a:rPr>
              <a:t>–</a:t>
            </a:r>
            <a:r>
              <a:rPr lang="en-US" baseline="0" dirty="0" smtClean="0">
                <a:solidFill>
                  <a:srgbClr val="FF0000"/>
                </a:solidFill>
              </a:rPr>
              <a:t> helps reduce appearance of wrinkles &amp; nasolabial fold.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*Nourishing Crème </a:t>
            </a:r>
            <a:r>
              <a:rPr lang="mr-IN" baseline="0" dirty="0" smtClean="0"/>
              <a:t>–</a:t>
            </a:r>
            <a:r>
              <a:rPr lang="en-US" baseline="0" dirty="0" smtClean="0"/>
              <a:t> EFAs (Essential Fatty Acids) are major factor in fullness, bounce &amp; thickness in youthful skin.  Loss of EFAs affect cell membrane structure, resulting in dry, hard, thin and more easily bruised skin. Natural Oils: sunflower, flaxseed, borage, rosehip, hemp, avocado, wheat germ, black current seed, olive and sesame seed</a:t>
            </a:r>
          </a:p>
        </p:txBody>
      </p:sp>
      <p:sp>
        <p:nvSpPr>
          <p:cNvPr id="4" name="Slide Number Placeholder 3"/>
          <p:cNvSpPr>
            <a:spLocks noGrp="1"/>
          </p:cNvSpPr>
          <p:nvPr>
            <p:ph type="sldNum" sz="quarter" idx="10"/>
          </p:nvPr>
        </p:nvSpPr>
        <p:spPr/>
        <p:txBody>
          <a:bodyPr/>
          <a:lstStyle/>
          <a:p>
            <a:fld id="{DD2D037D-C700-8F45-884B-442520F079B6}"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914719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u="sng" dirty="0" smtClean="0"/>
              <a:t>What Else You Should Know</a:t>
            </a:r>
          </a:p>
          <a:p>
            <a:endParaRPr lang="en-US" dirty="0" smtClean="0"/>
          </a:p>
          <a:p>
            <a:r>
              <a:rPr lang="en-US" dirty="0" smtClean="0"/>
              <a:t>Ingredient</a:t>
            </a:r>
            <a:r>
              <a:rPr lang="en-US" baseline="0" dirty="0" smtClean="0"/>
              <a:t> questions we sometimes get:</a:t>
            </a:r>
            <a:endParaRPr lang="en-US" dirty="0" smtClean="0"/>
          </a:p>
          <a:p>
            <a:r>
              <a:rPr lang="en-US" dirty="0" smtClean="0"/>
              <a:t>Glycerin</a:t>
            </a:r>
            <a:r>
              <a:rPr lang="en-US" baseline="0" dirty="0" smtClean="0"/>
              <a:t> </a:t>
            </a:r>
            <a:r>
              <a:rPr lang="mr-IN" baseline="0" dirty="0" smtClean="0"/>
              <a:t>–</a:t>
            </a:r>
            <a:r>
              <a:rPr lang="en-US" baseline="0" dirty="0" smtClean="0"/>
              <a:t> is Palm Oil (plant based)</a:t>
            </a:r>
          </a:p>
          <a:p>
            <a:r>
              <a:rPr lang="en-US" baseline="0" dirty="0" smtClean="0"/>
              <a:t>Collagen </a:t>
            </a:r>
            <a:r>
              <a:rPr lang="mr-IN" baseline="0" dirty="0" smtClean="0"/>
              <a:t>–</a:t>
            </a:r>
            <a:r>
              <a:rPr lang="en-US" baseline="0" dirty="0" smtClean="0"/>
              <a:t> is animal sourced</a:t>
            </a:r>
          </a:p>
          <a:p>
            <a:r>
              <a:rPr lang="en-US" baseline="0" dirty="0" err="1" smtClean="0"/>
              <a:t>Squalene</a:t>
            </a:r>
            <a:r>
              <a:rPr lang="en-US" baseline="0" dirty="0" smtClean="0"/>
              <a:t> </a:t>
            </a:r>
            <a:r>
              <a:rPr lang="mr-IN" baseline="0" dirty="0" smtClean="0"/>
              <a:t>–</a:t>
            </a:r>
            <a:r>
              <a:rPr lang="en-US" baseline="0" dirty="0" smtClean="0"/>
              <a:t> is sourced from olives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9DEE2D4-9AB7-F24D-827A-87DDA0EA4B2F}"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2499627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u="sng" dirty="0" smtClean="0"/>
              <a:t>What Else You</a:t>
            </a:r>
            <a:r>
              <a:rPr lang="en-US" u="sng" baseline="0" dirty="0" smtClean="0"/>
              <a:t> Should Know:</a:t>
            </a:r>
          </a:p>
          <a:p>
            <a:endParaRPr lang="en-US" u="sng" dirty="0" smtClean="0"/>
          </a:p>
          <a:p>
            <a:r>
              <a:rPr lang="en-US" dirty="0" smtClean="0"/>
              <a:t>The key ingredients</a:t>
            </a:r>
            <a:r>
              <a:rPr lang="en-US" baseline="0" dirty="0" smtClean="0"/>
              <a:t> in Alpha Lipoic Acid Vit C DMAE Crème (</a:t>
            </a:r>
            <a:r>
              <a:rPr lang="en-US" dirty="0" smtClean="0"/>
              <a:t>ALA,</a:t>
            </a:r>
            <a:r>
              <a:rPr lang="en-US" baseline="0" dirty="0" smtClean="0"/>
              <a:t> Vit C Ester, DMAE) are encased in soy liposome for deeper, slower release.  Benefits are instant and long term with everyday use.</a:t>
            </a:r>
          </a:p>
        </p:txBody>
      </p:sp>
      <p:sp>
        <p:nvSpPr>
          <p:cNvPr id="4" name="Slide Number Placeholder 3"/>
          <p:cNvSpPr>
            <a:spLocks noGrp="1"/>
          </p:cNvSpPr>
          <p:nvPr>
            <p:ph type="sldNum" sz="quarter" idx="10"/>
          </p:nvPr>
        </p:nvSpPr>
        <p:spPr/>
        <p:txBody>
          <a:bodyPr/>
          <a:lstStyle/>
          <a:p>
            <a:fld id="{B9DEE2D4-9AB7-F24D-827A-87DDA0EA4B2F}"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4139973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B9DEE2D4-9AB7-F24D-827A-87DDA0EA4B2F}"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4139973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VER">
    <p:spTree>
      <p:nvGrpSpPr>
        <p:cNvPr id="1" name=""/>
        <p:cNvGrpSpPr/>
        <p:nvPr/>
      </p:nvGrpSpPr>
      <p:grpSpPr>
        <a:xfrm>
          <a:off x="0" y="0"/>
          <a:ext cx="0" cy="0"/>
          <a:chOff x="0" y="0"/>
          <a:chExt cx="0" cy="0"/>
        </a:xfrm>
      </p:grpSpPr>
      <p:sp>
        <p:nvSpPr>
          <p:cNvPr id="15" name="Rectangle 14"/>
          <p:cNvSpPr/>
          <p:nvPr userDrawn="1"/>
        </p:nvSpPr>
        <p:spPr>
          <a:xfrm>
            <a:off x="0" y="0"/>
            <a:ext cx="9144000" cy="48752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4" name="Picture Placeholder 13"/>
          <p:cNvSpPr>
            <a:spLocks noGrp="1"/>
          </p:cNvSpPr>
          <p:nvPr>
            <p:ph type="pic" sz="quarter" idx="10"/>
          </p:nvPr>
        </p:nvSpPr>
        <p:spPr>
          <a:xfrm>
            <a:off x="0" y="0"/>
            <a:ext cx="9144000" cy="4875200"/>
          </a:xfrm>
        </p:spPr>
        <p:txBody>
          <a:bodyPr/>
          <a:lstStyle/>
          <a:p>
            <a:r>
              <a:rPr lang="en-US" smtClean="0"/>
              <a:t>Drag picture to placeholder or click icon to add</a:t>
            </a:r>
            <a:endParaRPr lang="en-US"/>
          </a:p>
        </p:txBody>
      </p:sp>
      <p:sp>
        <p:nvSpPr>
          <p:cNvPr id="3" name="Subtitle 2"/>
          <p:cNvSpPr>
            <a:spLocks noGrp="1"/>
          </p:cNvSpPr>
          <p:nvPr>
            <p:ph type="subTitle" idx="1"/>
          </p:nvPr>
        </p:nvSpPr>
        <p:spPr>
          <a:xfrm>
            <a:off x="1143000" y="6120610"/>
            <a:ext cx="6858000" cy="73748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pic>
        <p:nvPicPr>
          <p:cNvPr id="12" name="Picture 11"/>
          <p:cNvPicPr>
            <a:picLocks/>
          </p:cNvPicPr>
          <p:nvPr userDrawn="1"/>
        </p:nvPicPr>
        <p:blipFill>
          <a:blip r:embed="rId2">
            <a:extLst>
              <a:ext uri="{28A0092B-C50C-407E-A947-70E740481C1C}">
                <a14:useLocalDpi xmlns:a14="http://schemas.microsoft.com/office/drawing/2010/main"/>
              </a:ext>
            </a:extLst>
          </a:blip>
          <a:stretch>
            <a:fillRect/>
          </a:stretch>
        </p:blipFill>
        <p:spPr>
          <a:xfrm>
            <a:off x="0" y="4875291"/>
            <a:ext cx="9144000" cy="457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7032" y="5057984"/>
            <a:ext cx="1369940" cy="925470"/>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D6A6C12-ADA1-BD4C-9AC7-12AB528E3E3C}" type="datetime2">
              <a:rPr lang="en-US" smtClean="0">
                <a:solidFill>
                  <a:prstClr val="black">
                    <a:tint val="75000"/>
                  </a:prstClr>
                </a:solidFill>
                <a:latin typeface="Calibri"/>
              </a:rPr>
              <a:pPr/>
              <a:t>Tuesday, December 11, 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a:t>
            </a:r>
            <a:r>
              <a:rPr b="1" dirty="0">
                <a:solidFill>
                  <a:prstClr val="black"/>
                </a:solidFill>
                <a:latin typeface="Calibri"/>
              </a:rPr>
              <a:t>www.revivalabs.com </a:t>
            </a:r>
            <a:endParaRPr dirty="0">
              <a:solidFill>
                <a:prstClr val="black"/>
              </a:solidFill>
              <a:latin typeface="Calibri"/>
            </a:endParaRP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dirty="0">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620207755"/>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51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BE0A15-F24F-EF49-A959-1F0A40D233CC}"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739094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518"/>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802C1C-0BDF-DC42-972F-7CCDAB0A2B33}"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9129060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16FD57-5E6C-A74B-987D-69AC6E7259E8}"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588421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A230110-49EE-824B-AC60-50656A20C2A2}"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232968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 COVER">
    <p:spTree>
      <p:nvGrpSpPr>
        <p:cNvPr id="1" name=""/>
        <p:cNvGrpSpPr/>
        <p:nvPr/>
      </p:nvGrpSpPr>
      <p:grpSpPr>
        <a:xfrm>
          <a:off x="0" y="0"/>
          <a:ext cx="0" cy="0"/>
          <a:chOff x="0" y="0"/>
          <a:chExt cx="0" cy="0"/>
        </a:xfrm>
      </p:grpSpPr>
      <p:sp>
        <p:nvSpPr>
          <p:cNvPr id="15" name="Rectangle 14"/>
          <p:cNvSpPr/>
          <p:nvPr userDrawn="1"/>
        </p:nvSpPr>
        <p:spPr>
          <a:xfrm>
            <a:off x="0" y="0"/>
            <a:ext cx="9144000" cy="48752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4" name="Picture Placeholder 13"/>
          <p:cNvSpPr>
            <a:spLocks noGrp="1"/>
          </p:cNvSpPr>
          <p:nvPr>
            <p:ph type="pic" sz="quarter" idx="10"/>
          </p:nvPr>
        </p:nvSpPr>
        <p:spPr>
          <a:xfrm>
            <a:off x="0" y="0"/>
            <a:ext cx="9144000" cy="4875200"/>
          </a:xfrm>
        </p:spPr>
        <p:txBody>
          <a:bodyPr/>
          <a:lstStyle/>
          <a:p>
            <a:r>
              <a:rPr lang="en-US" smtClean="0"/>
              <a:t>Drag picture to placeholder or click icon to add</a:t>
            </a:r>
            <a:endParaRPr lang="en-US"/>
          </a:p>
        </p:txBody>
      </p:sp>
      <p:sp>
        <p:nvSpPr>
          <p:cNvPr id="3" name="Subtitle 2"/>
          <p:cNvSpPr>
            <a:spLocks noGrp="1"/>
          </p:cNvSpPr>
          <p:nvPr>
            <p:ph type="subTitle" idx="1"/>
          </p:nvPr>
        </p:nvSpPr>
        <p:spPr>
          <a:xfrm>
            <a:off x="1143000" y="6120604"/>
            <a:ext cx="6858000" cy="73748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pic>
        <p:nvPicPr>
          <p:cNvPr id="12" name="Picture 11"/>
          <p:cNvPicPr>
            <a:picLocks/>
          </p:cNvPicPr>
          <p:nvPr userDrawn="1"/>
        </p:nvPicPr>
        <p:blipFill>
          <a:blip r:embed="rId2">
            <a:extLst>
              <a:ext uri="{28A0092B-C50C-407E-A947-70E740481C1C}">
                <a14:useLocalDpi xmlns:a14="http://schemas.microsoft.com/office/drawing/2010/main"/>
              </a:ext>
            </a:extLst>
          </a:blip>
          <a:stretch>
            <a:fillRect/>
          </a:stretch>
        </p:blipFill>
        <p:spPr>
          <a:xfrm>
            <a:off x="0" y="4875285"/>
            <a:ext cx="9144000" cy="45719"/>
          </a:xfrm>
          <a:prstGeom prst="rect">
            <a:avLst/>
          </a:prstGeom>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87032" y="5057984"/>
            <a:ext cx="1369940" cy="925470"/>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48752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4" name="Picture Placeholder 13"/>
          <p:cNvSpPr>
            <a:spLocks noGrp="1"/>
          </p:cNvSpPr>
          <p:nvPr>
            <p:ph type="pic" sz="quarter" idx="10"/>
          </p:nvPr>
        </p:nvSpPr>
        <p:spPr>
          <a:xfrm>
            <a:off x="0" y="0"/>
            <a:ext cx="9144000" cy="4875200"/>
          </a:xfrm>
        </p:spPr>
        <p:txBody>
          <a:bodyPr/>
          <a:lstStyle/>
          <a:p>
            <a:r>
              <a:rPr lang="en-US" smtClean="0"/>
              <a:t>Drag picture to placeholder or click icon to add</a:t>
            </a:r>
            <a:endParaRPr lang="en-US"/>
          </a:p>
        </p:txBody>
      </p:sp>
      <p:sp>
        <p:nvSpPr>
          <p:cNvPr id="3" name="Subtitle 2"/>
          <p:cNvSpPr>
            <a:spLocks noGrp="1"/>
          </p:cNvSpPr>
          <p:nvPr>
            <p:ph type="subTitle" idx="1"/>
          </p:nvPr>
        </p:nvSpPr>
        <p:spPr>
          <a:xfrm>
            <a:off x="1143000" y="6006304"/>
            <a:ext cx="6858000" cy="73748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pic>
        <p:nvPicPr>
          <p:cNvPr id="12" name="Picture 11"/>
          <p:cNvPicPr>
            <a:picLocks/>
          </p:cNvPicPr>
          <p:nvPr userDrawn="1"/>
        </p:nvPicPr>
        <p:blipFill>
          <a:blip r:embed="rId2">
            <a:extLst>
              <a:ext uri="{28A0092B-C50C-407E-A947-70E740481C1C}">
                <a14:useLocalDpi xmlns:a14="http://schemas.microsoft.com/office/drawing/2010/main"/>
              </a:ext>
            </a:extLst>
          </a:blip>
          <a:stretch>
            <a:fillRect/>
          </a:stretch>
        </p:blipFill>
        <p:spPr>
          <a:xfrm>
            <a:off x="0" y="4875285"/>
            <a:ext cx="9144000" cy="45719"/>
          </a:xfrm>
          <a:prstGeom prst="rect">
            <a:avLst/>
          </a:prstGeom>
        </p:spPr>
      </p:pic>
      <p:sp>
        <p:nvSpPr>
          <p:cNvPr id="17" name="Title 16"/>
          <p:cNvSpPr>
            <a:spLocks noGrp="1"/>
          </p:cNvSpPr>
          <p:nvPr>
            <p:ph type="title"/>
          </p:nvPr>
        </p:nvSpPr>
        <p:spPr>
          <a:xfrm>
            <a:off x="1143000" y="5080085"/>
            <a:ext cx="6858000" cy="92621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59662217"/>
      </p:ext>
    </p:extLst>
  </p:cSld>
  <p:clrMapOvr>
    <a:masterClrMapping/>
  </p:clrMapOvr>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721E4CF-C8E1-2547-92D6-E0CE067151B4}"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pic>
        <p:nvPicPr>
          <p:cNvPr id="8" name="Picture 7"/>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679553" y="6356436"/>
            <a:ext cx="1213279" cy="357819"/>
          </a:xfrm>
          <a:prstGeom prst="rect">
            <a:avLst/>
          </a:prstGeom>
        </p:spPr>
      </p:pic>
    </p:spTree>
    <p:extLst>
      <p:ext uri="{BB962C8B-B14F-4D97-AF65-F5344CB8AC3E}">
        <p14:creationId xmlns:p14="http://schemas.microsoft.com/office/powerpoint/2010/main" val="456110415"/>
      </p:ext>
    </p:extLst>
  </p:cSld>
  <p:clrMapOvr>
    <a:masterClrMapping/>
  </p:clrMapOvr>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c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2" y="2850776"/>
            <a:ext cx="4698723" cy="2087306"/>
          </a:xfrm>
        </p:spPr>
        <p:txBody>
          <a:bodyPr>
            <a:noAutofit/>
          </a:bodyPr>
          <a:lstStyle>
            <a:lvl1pPr marL="0" indent="0">
              <a:buNone/>
              <a:defRPr sz="1200"/>
            </a:lvl1pPr>
            <a:lvl2pPr marL="457189" indent="0">
              <a:buFont typeface="Arial" charset="0"/>
              <a:buNone/>
              <a:defRPr sz="1400"/>
            </a:lvl2pPr>
            <a:lvl3pPr marL="914377" indent="0">
              <a:buNone/>
              <a:defRPr sz="1400"/>
            </a:lvl3pPr>
            <a:lvl4pPr marL="1371566" indent="0">
              <a:buNone/>
              <a:defRPr sz="1400"/>
            </a:lvl4pPr>
            <a:lvl5pPr marL="1828755" indent="0">
              <a:buNone/>
              <a:defRPr sz="1400"/>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862853EE-405A-CC44-9274-CD797868264E}"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pic>
        <p:nvPicPr>
          <p:cNvPr id="8" name="Picture 7"/>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679553" y="6356436"/>
            <a:ext cx="1213279" cy="357819"/>
          </a:xfrm>
          <a:prstGeom prst="rect">
            <a:avLst/>
          </a:prstGeom>
        </p:spPr>
      </p:pic>
      <p:sp>
        <p:nvSpPr>
          <p:cNvPr id="9" name="Content Placeholder 8"/>
          <p:cNvSpPr>
            <a:spLocks noGrp="1"/>
          </p:cNvSpPr>
          <p:nvPr>
            <p:ph sz="quarter" idx="13" hasCustomPrompt="1"/>
          </p:nvPr>
        </p:nvSpPr>
        <p:spPr>
          <a:xfrm>
            <a:off x="628652" y="1649413"/>
            <a:ext cx="4698723" cy="592137"/>
          </a:xfrm>
        </p:spPr>
        <p:txBody>
          <a:bodyPr anchor="b" anchorCtr="0">
            <a:normAutofit/>
          </a:bodyPr>
          <a:lstStyle>
            <a:lvl1pPr marL="0" indent="0">
              <a:buNone/>
              <a:defRPr sz="2800">
                <a:latin typeface="+mj-lt"/>
              </a:defRPr>
            </a:lvl1pPr>
            <a:lvl2pPr marL="457189" indent="0">
              <a:buNone/>
              <a:defRPr/>
            </a:lvl2pPr>
            <a:lvl3pPr marL="914377" indent="0">
              <a:buNone/>
              <a:defRPr/>
            </a:lvl3pPr>
            <a:lvl4pPr marL="1371566" indent="0">
              <a:buNone/>
              <a:defRPr/>
            </a:lvl4pPr>
            <a:lvl5pPr marL="1828755" indent="0">
              <a:buNone/>
              <a:defRPr/>
            </a:lvl5pPr>
          </a:lstStyle>
          <a:p>
            <a:pPr lvl="0"/>
            <a:r>
              <a:rPr lang="en-US" dirty="0" smtClean="0"/>
              <a:t>Product Name</a:t>
            </a:r>
            <a:endParaRPr lang="en-US" dirty="0"/>
          </a:p>
        </p:txBody>
      </p:sp>
      <p:sp>
        <p:nvSpPr>
          <p:cNvPr id="11" name="Text Placeholder 10"/>
          <p:cNvSpPr>
            <a:spLocks noGrp="1"/>
          </p:cNvSpPr>
          <p:nvPr>
            <p:ph type="body" sz="quarter" idx="14" hasCustomPrompt="1"/>
          </p:nvPr>
        </p:nvSpPr>
        <p:spPr>
          <a:xfrm>
            <a:off x="628650" y="2241550"/>
            <a:ext cx="4698724" cy="465138"/>
          </a:xfrm>
        </p:spPr>
        <p:txBody>
          <a:bodyPr>
            <a:noAutofit/>
          </a:bodyPr>
          <a:lstStyle>
            <a:lvl1pPr marL="0" indent="0">
              <a:buNone/>
              <a:defRPr sz="2000" baseline="0">
                <a:latin typeface="+mj-lt"/>
              </a:defRPr>
            </a:lvl1pPr>
            <a:lvl2pPr marL="457189" indent="0">
              <a:buNone/>
              <a:defRPr sz="1600"/>
            </a:lvl2pPr>
            <a:lvl3pPr marL="914377" indent="0">
              <a:buNone/>
              <a:defRPr sz="1600"/>
            </a:lvl3pPr>
            <a:lvl4pPr marL="1371566" indent="0">
              <a:buNone/>
              <a:defRPr sz="1600"/>
            </a:lvl4pPr>
            <a:lvl5pPr marL="1828755" indent="0">
              <a:buNone/>
              <a:defRPr sz="1600"/>
            </a:lvl5pPr>
          </a:lstStyle>
          <a:p>
            <a:pPr lvl="0"/>
            <a:r>
              <a:rPr lang="en-US" dirty="0" smtClean="0"/>
              <a:t>Product Sub</a:t>
            </a:r>
            <a:endParaRPr lang="en-US" dirty="0"/>
          </a:p>
        </p:txBody>
      </p:sp>
      <p:sp>
        <p:nvSpPr>
          <p:cNvPr id="13" name="Text Placeholder 12"/>
          <p:cNvSpPr>
            <a:spLocks noGrp="1"/>
          </p:cNvSpPr>
          <p:nvPr>
            <p:ph type="body" sz="quarter" idx="15" hasCustomPrompt="1"/>
          </p:nvPr>
        </p:nvSpPr>
        <p:spPr>
          <a:xfrm>
            <a:off x="628652" y="5079164"/>
            <a:ext cx="4698723" cy="1136106"/>
          </a:xfrm>
        </p:spPr>
        <p:txBody>
          <a:bodyPr>
            <a:noAutofit/>
          </a:bodyPr>
          <a:lstStyle>
            <a:lvl1pPr marL="0" indent="0">
              <a:buNone/>
              <a:defRPr sz="1100"/>
            </a:lvl1pPr>
            <a:lvl2pPr marL="457189" indent="0">
              <a:buNone/>
              <a:defRPr sz="1100"/>
            </a:lvl2pPr>
            <a:lvl3pPr marL="914377" indent="0">
              <a:buNone/>
              <a:defRPr sz="1100"/>
            </a:lvl3pPr>
            <a:lvl4pPr marL="1371566" indent="0">
              <a:buNone/>
              <a:defRPr sz="1100"/>
            </a:lvl4pPr>
            <a:lvl5pPr marL="1828755" indent="0">
              <a:buNone/>
              <a:defRPr sz="1100"/>
            </a:lvl5pPr>
          </a:lstStyle>
          <a:p>
            <a:pPr lvl="0"/>
            <a:r>
              <a:rPr lang="en-US" dirty="0" smtClean="0"/>
              <a:t>Ingredients and Directions</a:t>
            </a:r>
            <a:endParaRPr lang="en-US" dirty="0"/>
          </a:p>
        </p:txBody>
      </p:sp>
      <p:sp>
        <p:nvSpPr>
          <p:cNvPr id="15" name="Picture Placeholder 14"/>
          <p:cNvSpPr>
            <a:spLocks noGrp="1"/>
          </p:cNvSpPr>
          <p:nvPr>
            <p:ph type="pic" sz="quarter" idx="16"/>
          </p:nvPr>
        </p:nvSpPr>
        <p:spPr>
          <a:xfrm>
            <a:off x="5555974" y="1289050"/>
            <a:ext cx="2862470" cy="4926220"/>
          </a:xfrm>
        </p:spPr>
        <p:txBody>
          <a:bodyPr anchor="ctr" anchorCtr="0"/>
          <a:lstStyle/>
          <a:p>
            <a:r>
              <a:rPr lang="en-US" smtClean="0"/>
              <a:t>Drag picture to placeholder or click icon to add</a:t>
            </a:r>
            <a:endParaRPr lang="en-US"/>
          </a:p>
        </p:txBody>
      </p:sp>
      <p:sp>
        <p:nvSpPr>
          <p:cNvPr id="17" name="Text Placeholder 16"/>
          <p:cNvSpPr>
            <a:spLocks noGrp="1"/>
          </p:cNvSpPr>
          <p:nvPr>
            <p:ph type="body" sz="quarter" idx="17" hasCustomPrompt="1"/>
          </p:nvPr>
        </p:nvSpPr>
        <p:spPr>
          <a:xfrm>
            <a:off x="8418952" y="5287963"/>
            <a:ext cx="546497" cy="290512"/>
          </a:xfrm>
        </p:spPr>
        <p:txBody>
          <a:bodyPr>
            <a:noAutofit/>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5" indent="0">
              <a:buNone/>
              <a:defRPr sz="1200" b="1"/>
            </a:lvl5pPr>
          </a:lstStyle>
          <a:p>
            <a:pPr lvl="0"/>
            <a:r>
              <a:rPr lang="en-US" dirty="0" smtClean="0"/>
              <a:t>NUM</a:t>
            </a:r>
            <a:endParaRPr lang="en-US" dirty="0"/>
          </a:p>
        </p:txBody>
      </p:sp>
    </p:spTree>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25"/>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550"/>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6278A-4F55-C645-B0A6-A18420E3099E}"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478608762"/>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14"/>
          <p:cNvSpPr/>
          <p:nvPr userDrawn="1"/>
        </p:nvSpPr>
        <p:spPr>
          <a:xfrm>
            <a:off x="0" y="0"/>
            <a:ext cx="9144000" cy="48752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14" name="Picture Placeholder 13"/>
          <p:cNvSpPr>
            <a:spLocks noGrp="1"/>
          </p:cNvSpPr>
          <p:nvPr>
            <p:ph type="pic" sz="quarter" idx="10"/>
          </p:nvPr>
        </p:nvSpPr>
        <p:spPr>
          <a:xfrm>
            <a:off x="0" y="0"/>
            <a:ext cx="9144000" cy="4875200"/>
          </a:xfrm>
        </p:spPr>
        <p:txBody>
          <a:bodyPr/>
          <a:lstStyle/>
          <a:p>
            <a:r>
              <a:rPr lang="en-US" smtClean="0"/>
              <a:t>Drag picture to placeholder or click icon to add</a:t>
            </a:r>
            <a:endParaRPr lang="en-US"/>
          </a:p>
        </p:txBody>
      </p:sp>
      <p:sp>
        <p:nvSpPr>
          <p:cNvPr id="3" name="Subtitle 2"/>
          <p:cNvSpPr>
            <a:spLocks noGrp="1"/>
          </p:cNvSpPr>
          <p:nvPr>
            <p:ph type="subTitle" idx="1"/>
          </p:nvPr>
        </p:nvSpPr>
        <p:spPr>
          <a:xfrm>
            <a:off x="1143000" y="6006310"/>
            <a:ext cx="6858000" cy="737481"/>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pic>
        <p:nvPicPr>
          <p:cNvPr id="12" name="Picture 11"/>
          <p:cNvPicPr>
            <a:picLocks/>
          </p:cNvPicPr>
          <p:nvPr userDrawn="1"/>
        </p:nvPicPr>
        <p:blipFill>
          <a:blip r:embed="rId2">
            <a:extLst>
              <a:ext uri="{28A0092B-C50C-407E-A947-70E740481C1C}">
                <a14:useLocalDpi xmlns:a14="http://schemas.microsoft.com/office/drawing/2010/main"/>
              </a:ext>
            </a:extLst>
          </a:blip>
          <a:stretch>
            <a:fillRect/>
          </a:stretch>
        </p:blipFill>
        <p:spPr>
          <a:xfrm>
            <a:off x="0" y="4875291"/>
            <a:ext cx="9144000" cy="45719"/>
          </a:xfrm>
          <a:prstGeom prst="rect">
            <a:avLst/>
          </a:prstGeom>
        </p:spPr>
      </p:pic>
      <p:sp>
        <p:nvSpPr>
          <p:cNvPr id="17" name="Title 16"/>
          <p:cNvSpPr>
            <a:spLocks noGrp="1"/>
          </p:cNvSpPr>
          <p:nvPr>
            <p:ph type="title"/>
          </p:nvPr>
        </p:nvSpPr>
        <p:spPr>
          <a:xfrm>
            <a:off x="1143000" y="5080091"/>
            <a:ext cx="6858000" cy="926219"/>
          </a:xfrm>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59662217"/>
      </p:ext>
    </p:extLst>
  </p:cSld>
  <p:clrMapOvr>
    <a:masterClrMapping/>
  </p:clrMapOvr>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9CC75E-16EB-FA4F-A42A-8267776FAB40}"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296699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F3BD7E-69FF-5344-B12E-A08557332195}"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9" name="Slide Number Placeholder 8"/>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77350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529A75-D9C0-1640-A1F6-21B0E3712D3B}"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24501076"/>
      </p:ext>
    </p:extLst>
  </p:cSld>
  <p:clrMapOvr>
    <a:masterClrMapping/>
  </p:clrMapOvr>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g Photo Background">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1"/>
          <p:cNvSpPr>
            <a:spLocks noGrp="1"/>
          </p:cNvSpPr>
          <p:nvPr>
            <p:ph type="title"/>
          </p:nvPr>
        </p:nvSpPr>
        <p:spPr>
          <a:xfrm>
            <a:off x="0" y="2967359"/>
            <a:ext cx="9144000" cy="923289"/>
          </a:xfrm>
        </p:spPr>
        <p:txBody>
          <a:bodyPr anchor="ctr" anchorCtr="0"/>
          <a:lstStyle>
            <a:lvl1pPr algn="ctr">
              <a:defRPr/>
            </a:lvl1pPr>
          </a:lstStyle>
          <a:p>
            <a:r>
              <a:rPr lang="en-US" smtClean="0"/>
              <a:t>Click to edit Master title style</a:t>
            </a:r>
            <a:endParaRPr lang="en-US"/>
          </a:p>
        </p:txBody>
      </p:sp>
      <p:sp>
        <p:nvSpPr>
          <p:cNvPr id="9" name="Picture Placeholder 8"/>
          <p:cNvSpPr>
            <a:spLocks noGrp="1"/>
          </p:cNvSpPr>
          <p:nvPr>
            <p:ph type="pic" sz="quarter" idx="10"/>
          </p:nvPr>
        </p:nvSpPr>
        <p:spPr>
          <a:xfrm>
            <a:off x="0" y="0"/>
            <a:ext cx="9144000" cy="6858000"/>
          </a:xfrm>
        </p:spPr>
        <p:txBody>
          <a:bodyPr anchor="ctr" anchorCtr="0"/>
          <a:lstStyle>
            <a:lvl1pPr algn="ctr">
              <a:defRPr/>
            </a:lvl1pPr>
          </a:lstStyle>
          <a:p>
            <a:r>
              <a:rPr lang="en-US" smtClean="0"/>
              <a:t>Drag picture to placeholder or click icon to add</a:t>
            </a:r>
            <a:endParaRPr lang="en-US"/>
          </a:p>
        </p:txBody>
      </p:sp>
    </p:spTree>
    <p:extLst/>
  </p:cSld>
  <p:clrMapOvr>
    <a:masterClrMapping/>
  </p:clrMapOvr>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6971876-D35E-2F43-A612-3009178AA0BB}" type="datetime2">
              <a:rPr lang="en-US" smtClean="0">
                <a:solidFill>
                  <a:prstClr val="black">
                    <a:tint val="75000"/>
                  </a:prstClr>
                </a:solidFill>
                <a:latin typeface="Calibri"/>
              </a:rPr>
              <a:pPr/>
              <a:t>Tuesday, December 11, 18</a:t>
            </a:fld>
            <a:endParaRPr lang="en-US" dirty="0">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a:t>
            </a:r>
            <a:r>
              <a:rPr b="1" dirty="0">
                <a:solidFill>
                  <a:prstClr val="black"/>
                </a:solidFill>
                <a:latin typeface="Calibri"/>
              </a:rPr>
              <a:t>www.revivalabs.com </a:t>
            </a:r>
            <a:endParaRPr dirty="0">
              <a:solidFill>
                <a:prstClr val="black"/>
              </a:solidFill>
              <a:latin typeface="Calibri"/>
            </a:endParaRP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dirty="0">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620207755"/>
      </p:ext>
    </p:extLst>
  </p:cSld>
  <p:clrMapOvr>
    <a:masterClrMapping/>
  </p:clrMapOvr>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51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3B96235-07F2-D145-8ABC-FFA7DC8B5BA4}"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739094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512"/>
            <a:ext cx="462915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FE7F278-95E2-DC4B-A620-12729122B6BE}"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9129060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CCAAF9-4A03-C841-A68C-4918EA570DC6}"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588421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38F311-9DCB-C948-9B42-A27769C041E2}"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2329682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171FC47-E1AD-714A-AF85-9E33906D83D2}"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pic>
        <p:nvPicPr>
          <p:cNvPr id="8" name="Picture 7"/>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679556" y="6356442"/>
            <a:ext cx="1213279" cy="357819"/>
          </a:xfrm>
          <a:prstGeom prst="rect">
            <a:avLst/>
          </a:prstGeom>
        </p:spPr>
      </p:pic>
    </p:spTree>
    <p:extLst>
      <p:ext uri="{BB962C8B-B14F-4D97-AF65-F5344CB8AC3E}">
        <p14:creationId xmlns:p14="http://schemas.microsoft.com/office/powerpoint/2010/main" val="45611041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duc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28652" y="2850776"/>
            <a:ext cx="4698723" cy="2087306"/>
          </a:xfrm>
        </p:spPr>
        <p:txBody>
          <a:bodyPr>
            <a:noAutofit/>
          </a:bodyPr>
          <a:lstStyle>
            <a:lvl1pPr marL="0" indent="0">
              <a:buNone/>
              <a:defRPr sz="1200"/>
            </a:lvl1pPr>
            <a:lvl2pPr marL="457189" indent="0">
              <a:buFont typeface="Arial" charset="0"/>
              <a:buNone/>
              <a:defRPr sz="1400"/>
            </a:lvl2pPr>
            <a:lvl3pPr marL="914377" indent="0">
              <a:buNone/>
              <a:defRPr sz="1400"/>
            </a:lvl3pPr>
            <a:lvl4pPr marL="1371566" indent="0">
              <a:buNone/>
              <a:defRPr sz="1400"/>
            </a:lvl4pPr>
            <a:lvl5pPr marL="1828755" indent="0">
              <a:buNone/>
              <a:defRPr sz="1400"/>
            </a:lvl5pPr>
          </a:lstStyle>
          <a:p>
            <a:pPr lvl="0"/>
            <a:r>
              <a:rPr lang="en-US" smtClean="0"/>
              <a:t>Click to edit Master text styles</a:t>
            </a:r>
          </a:p>
        </p:txBody>
      </p:sp>
      <p:sp>
        <p:nvSpPr>
          <p:cNvPr id="4" name="Date Placeholder 3"/>
          <p:cNvSpPr>
            <a:spLocks noGrp="1"/>
          </p:cNvSpPr>
          <p:nvPr>
            <p:ph type="dt" sz="half" idx="10"/>
          </p:nvPr>
        </p:nvSpPr>
        <p:spPr/>
        <p:txBody>
          <a:bodyPr/>
          <a:lstStyle/>
          <a:p>
            <a:fld id="{6900250D-C60D-2249-ADBB-4E9AA5A6B1F1}"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pic>
        <p:nvPicPr>
          <p:cNvPr id="8" name="Picture 7"/>
          <p:cNvPicPr>
            <a:picLocks noChangeAspect="1"/>
          </p:cNvPicPr>
          <p:nvPr userDrawn="1"/>
        </p:nvPicPr>
        <p:blipFill>
          <a:blip r:embed="rId2" cstate="screen">
            <a:alphaModFix amt="35000"/>
            <a:extLst>
              <a:ext uri="{28A0092B-C50C-407E-A947-70E740481C1C}">
                <a14:useLocalDpi xmlns:a14="http://schemas.microsoft.com/office/drawing/2010/main"/>
              </a:ext>
            </a:extLst>
          </a:blip>
          <a:stretch>
            <a:fillRect/>
          </a:stretch>
        </p:blipFill>
        <p:spPr>
          <a:xfrm>
            <a:off x="7679556" y="6356442"/>
            <a:ext cx="1213279" cy="357819"/>
          </a:xfrm>
          <a:prstGeom prst="rect">
            <a:avLst/>
          </a:prstGeom>
        </p:spPr>
      </p:pic>
      <p:sp>
        <p:nvSpPr>
          <p:cNvPr id="9" name="Content Placeholder 8"/>
          <p:cNvSpPr>
            <a:spLocks noGrp="1"/>
          </p:cNvSpPr>
          <p:nvPr>
            <p:ph sz="quarter" idx="13" hasCustomPrompt="1"/>
          </p:nvPr>
        </p:nvSpPr>
        <p:spPr>
          <a:xfrm>
            <a:off x="628652" y="1649413"/>
            <a:ext cx="4698723" cy="592137"/>
          </a:xfrm>
        </p:spPr>
        <p:txBody>
          <a:bodyPr anchor="b" anchorCtr="0">
            <a:normAutofit/>
          </a:bodyPr>
          <a:lstStyle>
            <a:lvl1pPr marL="0" indent="0">
              <a:buNone/>
              <a:defRPr sz="2800">
                <a:latin typeface="+mj-lt"/>
              </a:defRPr>
            </a:lvl1pPr>
            <a:lvl2pPr marL="457189" indent="0">
              <a:buNone/>
              <a:defRPr/>
            </a:lvl2pPr>
            <a:lvl3pPr marL="914377" indent="0">
              <a:buNone/>
              <a:defRPr/>
            </a:lvl3pPr>
            <a:lvl4pPr marL="1371566" indent="0">
              <a:buNone/>
              <a:defRPr/>
            </a:lvl4pPr>
            <a:lvl5pPr marL="1828755" indent="0">
              <a:buNone/>
              <a:defRPr/>
            </a:lvl5pPr>
          </a:lstStyle>
          <a:p>
            <a:pPr lvl="0"/>
            <a:r>
              <a:rPr lang="en-US" dirty="0" smtClean="0"/>
              <a:t>Product Name</a:t>
            </a:r>
            <a:endParaRPr lang="en-US" dirty="0"/>
          </a:p>
        </p:txBody>
      </p:sp>
      <p:sp>
        <p:nvSpPr>
          <p:cNvPr id="11" name="Text Placeholder 10"/>
          <p:cNvSpPr>
            <a:spLocks noGrp="1"/>
          </p:cNvSpPr>
          <p:nvPr>
            <p:ph type="body" sz="quarter" idx="14" hasCustomPrompt="1"/>
          </p:nvPr>
        </p:nvSpPr>
        <p:spPr>
          <a:xfrm>
            <a:off x="628650" y="2241550"/>
            <a:ext cx="4698724" cy="465138"/>
          </a:xfrm>
        </p:spPr>
        <p:txBody>
          <a:bodyPr>
            <a:noAutofit/>
          </a:bodyPr>
          <a:lstStyle>
            <a:lvl1pPr marL="0" indent="0">
              <a:buNone/>
              <a:defRPr sz="2000" baseline="0">
                <a:latin typeface="+mj-lt"/>
              </a:defRPr>
            </a:lvl1pPr>
            <a:lvl2pPr marL="457189" indent="0">
              <a:buNone/>
              <a:defRPr sz="1600"/>
            </a:lvl2pPr>
            <a:lvl3pPr marL="914377" indent="0">
              <a:buNone/>
              <a:defRPr sz="1600"/>
            </a:lvl3pPr>
            <a:lvl4pPr marL="1371566" indent="0">
              <a:buNone/>
              <a:defRPr sz="1600"/>
            </a:lvl4pPr>
            <a:lvl5pPr marL="1828755" indent="0">
              <a:buNone/>
              <a:defRPr sz="1600"/>
            </a:lvl5pPr>
          </a:lstStyle>
          <a:p>
            <a:pPr lvl="0"/>
            <a:r>
              <a:rPr lang="en-US" dirty="0" smtClean="0"/>
              <a:t>Product Sub</a:t>
            </a:r>
            <a:endParaRPr lang="en-US" dirty="0"/>
          </a:p>
        </p:txBody>
      </p:sp>
      <p:sp>
        <p:nvSpPr>
          <p:cNvPr id="13" name="Text Placeholder 12"/>
          <p:cNvSpPr>
            <a:spLocks noGrp="1"/>
          </p:cNvSpPr>
          <p:nvPr>
            <p:ph type="body" sz="quarter" idx="15" hasCustomPrompt="1"/>
          </p:nvPr>
        </p:nvSpPr>
        <p:spPr>
          <a:xfrm>
            <a:off x="628652" y="5079164"/>
            <a:ext cx="4698723" cy="1136106"/>
          </a:xfrm>
        </p:spPr>
        <p:txBody>
          <a:bodyPr>
            <a:noAutofit/>
          </a:bodyPr>
          <a:lstStyle>
            <a:lvl1pPr marL="0" indent="0">
              <a:buNone/>
              <a:defRPr sz="1100"/>
            </a:lvl1pPr>
            <a:lvl2pPr marL="457189" indent="0">
              <a:buNone/>
              <a:defRPr sz="1100"/>
            </a:lvl2pPr>
            <a:lvl3pPr marL="914377" indent="0">
              <a:buNone/>
              <a:defRPr sz="1100"/>
            </a:lvl3pPr>
            <a:lvl4pPr marL="1371566" indent="0">
              <a:buNone/>
              <a:defRPr sz="1100"/>
            </a:lvl4pPr>
            <a:lvl5pPr marL="1828755" indent="0">
              <a:buNone/>
              <a:defRPr sz="1100"/>
            </a:lvl5pPr>
          </a:lstStyle>
          <a:p>
            <a:pPr lvl="0"/>
            <a:r>
              <a:rPr lang="en-US" dirty="0" smtClean="0"/>
              <a:t>Ingredients and Directions</a:t>
            </a:r>
            <a:endParaRPr lang="en-US" dirty="0"/>
          </a:p>
        </p:txBody>
      </p:sp>
      <p:sp>
        <p:nvSpPr>
          <p:cNvPr id="15" name="Picture Placeholder 14"/>
          <p:cNvSpPr>
            <a:spLocks noGrp="1"/>
          </p:cNvSpPr>
          <p:nvPr>
            <p:ph type="pic" sz="quarter" idx="16"/>
          </p:nvPr>
        </p:nvSpPr>
        <p:spPr>
          <a:xfrm>
            <a:off x="5555974" y="1289050"/>
            <a:ext cx="2862470" cy="4926220"/>
          </a:xfrm>
        </p:spPr>
        <p:txBody>
          <a:bodyPr anchor="ctr" anchorCtr="0"/>
          <a:lstStyle/>
          <a:p>
            <a:r>
              <a:rPr lang="en-US" smtClean="0"/>
              <a:t>Drag picture to placeholder or click icon to add</a:t>
            </a:r>
            <a:endParaRPr lang="en-US"/>
          </a:p>
        </p:txBody>
      </p:sp>
      <p:sp>
        <p:nvSpPr>
          <p:cNvPr id="17" name="Text Placeholder 16"/>
          <p:cNvSpPr>
            <a:spLocks noGrp="1"/>
          </p:cNvSpPr>
          <p:nvPr>
            <p:ph type="body" sz="quarter" idx="17" hasCustomPrompt="1"/>
          </p:nvPr>
        </p:nvSpPr>
        <p:spPr>
          <a:xfrm>
            <a:off x="8418955" y="5287963"/>
            <a:ext cx="546497" cy="290512"/>
          </a:xfrm>
        </p:spPr>
        <p:txBody>
          <a:bodyPr>
            <a:noAutofit/>
          </a:bodyPr>
          <a:lstStyle>
            <a:lvl1pPr marL="0" indent="0">
              <a:buNone/>
              <a:defRPr sz="1200" b="1"/>
            </a:lvl1pPr>
            <a:lvl2pPr marL="457189" indent="0">
              <a:buNone/>
              <a:defRPr sz="1200" b="1"/>
            </a:lvl2pPr>
            <a:lvl3pPr marL="914377" indent="0">
              <a:buNone/>
              <a:defRPr sz="1200" b="1"/>
            </a:lvl3pPr>
            <a:lvl4pPr marL="1371566" indent="0">
              <a:buNone/>
              <a:defRPr sz="1200" b="1"/>
            </a:lvl4pPr>
            <a:lvl5pPr marL="1828755" indent="0">
              <a:buNone/>
              <a:defRPr sz="1200" b="1"/>
            </a:lvl5pPr>
          </a:lstStyle>
          <a:p>
            <a:pPr lvl="0"/>
            <a:r>
              <a:rPr lang="en-US" dirty="0" smtClean="0"/>
              <a:t>NUM</a:t>
            </a:r>
            <a:endParaRPr lang="en-US" dirty="0"/>
          </a:p>
        </p:txBody>
      </p:sp>
    </p:spTree>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831"/>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55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0F3D20-1E85-F94E-A7D8-B168D7E29344}"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478608762"/>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8EAFC2-1AD0-3E40-A99E-9D12984BE4B0}"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7" name="Slide Number Placeholder 6"/>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296699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5942F1-5522-594D-A191-322225285A71}"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9" name="Slide Number Placeholder 8"/>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177350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3FC39C4-6F36-B14C-9F9B-898E341B9DF0}" type="datetime2">
              <a:rPr lang="en-US" smtClean="0">
                <a:solidFill>
                  <a:prstClr val="black">
                    <a:tint val="75000"/>
                  </a:prstClr>
                </a:solidFill>
                <a:latin typeface="Calibri"/>
              </a:rPr>
              <a:pPr/>
              <a:t>Tuesday, December 11, 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r>
              <a:rPr dirty="0">
                <a:solidFill>
                  <a:prstClr val="black"/>
                </a:solidFill>
                <a:latin typeface="Calibri"/>
              </a:rPr>
              <a:t>© Reviva Labs Inc, Haddonfield NJ USA • www.revivalabs.com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a:t>
            </a:fld>
            <a:endParaRPr lang="en-US">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24501076"/>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Photo Background">
    <p:spTree>
      <p:nvGrpSpPr>
        <p:cNvPr id="1" name=""/>
        <p:cNvGrpSpPr/>
        <p:nvPr/>
      </p:nvGrpSpPr>
      <p:grpSpPr>
        <a:xfrm>
          <a:off x="0" y="0"/>
          <a:ext cx="0" cy="0"/>
          <a:chOff x="0" y="0"/>
          <a:chExt cx="0" cy="0"/>
        </a:xfrm>
      </p:grpSpPr>
      <p:sp>
        <p:nvSpPr>
          <p:cNvPr id="10" name="Rectangle 9"/>
          <p:cNvSpPr/>
          <p:nvPr userDrawn="1"/>
        </p:nvSpPr>
        <p:spPr>
          <a:xfrm>
            <a:off x="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1"/>
          <p:cNvSpPr>
            <a:spLocks noGrp="1"/>
          </p:cNvSpPr>
          <p:nvPr>
            <p:ph type="title"/>
          </p:nvPr>
        </p:nvSpPr>
        <p:spPr>
          <a:xfrm>
            <a:off x="0" y="2967359"/>
            <a:ext cx="9144000" cy="923289"/>
          </a:xfrm>
        </p:spPr>
        <p:txBody>
          <a:bodyPr anchor="ctr" anchorCtr="0"/>
          <a:lstStyle>
            <a:lvl1pPr algn="ctr">
              <a:defRPr/>
            </a:lvl1pPr>
          </a:lstStyle>
          <a:p>
            <a:r>
              <a:rPr lang="en-US" smtClean="0"/>
              <a:t>Click to edit Master title style</a:t>
            </a:r>
            <a:endParaRPr lang="en-US"/>
          </a:p>
        </p:txBody>
      </p:sp>
      <p:sp>
        <p:nvSpPr>
          <p:cNvPr id="9" name="Picture Placeholder 8"/>
          <p:cNvSpPr>
            <a:spLocks noGrp="1"/>
          </p:cNvSpPr>
          <p:nvPr>
            <p:ph type="pic" sz="quarter" idx="10"/>
          </p:nvPr>
        </p:nvSpPr>
        <p:spPr>
          <a:xfrm>
            <a:off x="0" y="0"/>
            <a:ext cx="9144000" cy="6858000"/>
          </a:xfrm>
        </p:spPr>
        <p:txBody>
          <a:bodyPr anchor="ctr" anchorCtr="0"/>
          <a:lstStyle>
            <a:lvl1pPr algn="ctr">
              <a:defRPr/>
            </a:lvl1pPr>
          </a:lstStyle>
          <a:p>
            <a:r>
              <a:rPr lang="en-US" smtClean="0"/>
              <a:t>Drag picture to placeholder or click icon to add</a:t>
            </a:r>
            <a:endParaRPr lang="en-US"/>
          </a:p>
        </p:txBody>
      </p:sp>
    </p:spTree>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tiff"/><Relationship Id="rId17" Type="http://schemas.openxmlformats.org/officeDocument/2006/relationships/image" Target="../media/image2.jpg"/><Relationship Id="rId18"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slideLayout" Target="../slideLayouts/slideLayout26.xml"/><Relationship Id="rId13" Type="http://schemas.openxmlformats.org/officeDocument/2006/relationships/slideLayout" Target="../slideLayouts/slideLayout27.xml"/><Relationship Id="rId14" Type="http://schemas.openxmlformats.org/officeDocument/2006/relationships/slideLayout" Target="../slideLayouts/slideLayout28.xml"/><Relationship Id="rId15" Type="http://schemas.openxmlformats.org/officeDocument/2006/relationships/theme" Target="../theme/theme2.xml"/><Relationship Id="rId16" Type="http://schemas.openxmlformats.org/officeDocument/2006/relationships/image" Target="../media/image1.tiff"/><Relationship Id="rId17" Type="http://schemas.openxmlformats.org/officeDocument/2006/relationships/image" Target="../media/image2.jpg"/><Relationship Id="rId18"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58098"/>
            <a:ext cx="9144000" cy="53999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latin typeface="Calibri"/>
            </a:endParaRPr>
          </a:p>
        </p:txBody>
      </p:sp>
      <p:pic>
        <p:nvPicPr>
          <p:cNvPr id="11" name="Picture 10"/>
          <p:cNvPicPr>
            <a:picLocks noChangeAspect="1"/>
          </p:cNvPicPr>
          <p:nvPr userDrawn="1"/>
        </p:nvPicPr>
        <p:blipFill rotWithShape="1">
          <a:blip r:embed="rId16" cstate="print">
            <a:alphaModFix amt="35000"/>
            <a:extLst>
              <a:ext uri="{28A0092B-C50C-407E-A947-70E740481C1C}">
                <a14:useLocalDpi xmlns:a14="http://schemas.microsoft.com/office/drawing/2010/main"/>
              </a:ext>
            </a:extLst>
          </a:blip>
          <a:srcRect l="-15137"/>
          <a:stretch/>
        </p:blipFill>
        <p:spPr>
          <a:xfrm>
            <a:off x="2085612" y="1465898"/>
            <a:ext cx="7058417" cy="5398658"/>
          </a:xfrm>
          <a:prstGeom prst="rect">
            <a:avLst/>
          </a:prstGeom>
        </p:spPr>
      </p:pic>
      <p:sp>
        <p:nvSpPr>
          <p:cNvPr id="2" name="Title Placeholder 1"/>
          <p:cNvSpPr>
            <a:spLocks noGrp="1"/>
          </p:cNvSpPr>
          <p:nvPr>
            <p:ph type="title"/>
          </p:nvPr>
        </p:nvSpPr>
        <p:spPr>
          <a:xfrm>
            <a:off x="628652" y="365219"/>
            <a:ext cx="7046673" cy="923289"/>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95" y="1825625"/>
            <a:ext cx="704667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2213" y="635644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6ADFE7-FF91-6449-A69B-D7A4EFEA380B}" type="datetime2">
              <a:rPr lang="en-US" smtClean="0">
                <a:solidFill>
                  <a:prstClr val="black">
                    <a:tint val="75000"/>
                  </a:prstClr>
                </a:solidFill>
                <a:latin typeface="Calibri"/>
              </a:rPr>
              <a:pPr defTabSz="914400"/>
              <a:t>Tuesday, December 11, 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589225" y="6356443"/>
            <a:ext cx="3086100" cy="365125"/>
          </a:xfrm>
          <a:prstGeom prst="rect">
            <a:avLst/>
          </a:prstGeom>
        </p:spPr>
        <p:txBody>
          <a:bodyPr vert="horz" lIns="91440" tIns="45720" rIns="91440" bIns="45720" rtlCol="0" anchor="ctr"/>
          <a:lstStyle>
            <a:lvl1pPr algn="r">
              <a:defRPr lang="en-US" sz="1200" smtClean="0">
                <a:effectLst/>
              </a:defRPr>
            </a:lvl1pPr>
          </a:lstStyle>
          <a:p>
            <a:pPr defTabSz="914400"/>
            <a:r>
              <a:rPr dirty="0">
                <a:solidFill>
                  <a:prstClr val="black"/>
                </a:solidFill>
                <a:latin typeface="Calibri"/>
              </a:rPr>
              <a:t>© Reviva Labs Inc, Haddonfield NJ USA • </a:t>
            </a:r>
            <a:r>
              <a:rPr b="1" dirty="0">
                <a:solidFill>
                  <a:prstClr val="black"/>
                </a:solidFill>
                <a:latin typeface="Calibri"/>
              </a:rPr>
              <a:t>www.revivalabs.com </a:t>
            </a:r>
            <a:endParaRPr dirty="0">
              <a:solidFill>
                <a:prstClr val="black"/>
              </a:solidFill>
              <a:latin typeface="Calibri"/>
            </a:endParaRPr>
          </a:p>
        </p:txBody>
      </p:sp>
      <p:sp>
        <p:nvSpPr>
          <p:cNvPr id="6" name="Slide Number Placeholder 5"/>
          <p:cNvSpPr>
            <a:spLocks noGrp="1"/>
          </p:cNvSpPr>
          <p:nvPr>
            <p:ph type="sldNum" sz="quarter" idx="4"/>
          </p:nvPr>
        </p:nvSpPr>
        <p:spPr>
          <a:xfrm>
            <a:off x="616770" y="6356443"/>
            <a:ext cx="314717" cy="365125"/>
          </a:xfrm>
          <a:prstGeom prst="rect">
            <a:avLst/>
          </a:prstGeom>
        </p:spPr>
        <p:txBody>
          <a:bodyPr vert="horz" lIns="91440" tIns="45720" rIns="91440" bIns="45720" rtlCol="0" anchor="ctr"/>
          <a:lstStyle>
            <a:lvl1pPr algn="ctr">
              <a:defRPr sz="1200">
                <a:ln>
                  <a:solidFill>
                    <a:schemeClr val="bg2">
                      <a:lumMod val="90000"/>
                    </a:schemeClr>
                  </a:solidFill>
                </a:ln>
                <a:solidFill>
                  <a:schemeClr val="tx1">
                    <a:tint val="75000"/>
                  </a:schemeClr>
                </a:solidFill>
              </a:defRPr>
            </a:lvl1pPr>
          </a:lstStyle>
          <a:p>
            <a:pPr defTabSz="914400"/>
            <a:fld id="{FCA89295-0AE9-EA4F-8F9E-FA2FBE391576}" type="slidenum">
              <a:rPr lang="en-US" smtClean="0">
                <a:ln>
                  <a:solidFill>
                    <a:srgbClr val="E7E6E6">
                      <a:lumMod val="90000"/>
                    </a:srgbClr>
                  </a:solidFill>
                </a:ln>
                <a:solidFill>
                  <a:prstClr val="black">
                    <a:tint val="75000"/>
                  </a:prstClr>
                </a:solidFill>
                <a:latin typeface="Calibri"/>
              </a:rPr>
              <a:pPr defTabSz="914400"/>
              <a:t>‹#›</a:t>
            </a:fld>
            <a:endParaRPr lang="en-US" dirty="0">
              <a:ln>
                <a:solidFill>
                  <a:srgbClr val="E7E6E6">
                    <a:lumMod val="90000"/>
                  </a:srgbClr>
                </a:solidFill>
              </a:ln>
              <a:solidFill>
                <a:prstClr val="black">
                  <a:tint val="75000"/>
                </a:prstClr>
              </a:solidFill>
              <a:latin typeface="Calibri"/>
            </a:endParaRPr>
          </a:p>
        </p:txBody>
      </p:sp>
      <p:pic>
        <p:nvPicPr>
          <p:cNvPr id="8" name="Picture 7"/>
          <p:cNvPicPr>
            <a:picLocks/>
          </p:cNvPicPr>
          <p:nvPr userDrawn="1"/>
        </p:nvPicPr>
        <p:blipFill>
          <a:blip r:embed="rId17">
            <a:extLst>
              <a:ext uri="{28A0092B-C50C-407E-A947-70E740481C1C}">
                <a14:useLocalDpi xmlns:a14="http://schemas.microsoft.com/office/drawing/2010/main"/>
              </a:ext>
            </a:extLst>
          </a:blip>
          <a:stretch>
            <a:fillRect/>
          </a:stretch>
        </p:blipFill>
        <p:spPr>
          <a:xfrm>
            <a:off x="0" y="1405916"/>
            <a:ext cx="9144000" cy="45719"/>
          </a:xfrm>
          <a:prstGeom prst="rect">
            <a:avLst/>
          </a:prstGeom>
        </p:spPr>
      </p:pic>
      <p:pic>
        <p:nvPicPr>
          <p:cNvPr id="9" name="Picture 8"/>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798506" y="442579"/>
            <a:ext cx="715883" cy="804971"/>
          </a:xfrm>
          <a:prstGeom prst="rect">
            <a:avLst/>
          </a:prstGeom>
        </p:spPr>
      </p:pic>
    </p:spTree>
    <p:extLst>
      <p:ext uri="{BB962C8B-B14F-4D97-AF65-F5344CB8AC3E}">
        <p14:creationId xmlns:p14="http://schemas.microsoft.com/office/powerpoint/2010/main" val="19637612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xmlns:p14="http://schemas.microsoft.com/office/powerpoint/2010/main" id="1" dur="indefinite" restart="never" nodeType="tmRoot"/>
      </p:par>
    </p:tnLst>
  </p:timing>
  <p:hf hdr="0" dt="0"/>
  <p:txStyles>
    <p:titleStyle>
      <a:lvl1pPr algn="l" defTabSz="914377"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912"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458098"/>
            <a:ext cx="9144000" cy="5399902"/>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en-US">
              <a:solidFill>
                <a:prstClr val="white"/>
              </a:solidFill>
              <a:latin typeface="Calibri"/>
            </a:endParaRPr>
          </a:p>
        </p:txBody>
      </p:sp>
      <p:pic>
        <p:nvPicPr>
          <p:cNvPr id="11" name="Picture 10"/>
          <p:cNvPicPr>
            <a:picLocks noChangeAspect="1"/>
          </p:cNvPicPr>
          <p:nvPr userDrawn="1"/>
        </p:nvPicPr>
        <p:blipFill rotWithShape="1">
          <a:blip r:embed="rId16" cstate="print">
            <a:alphaModFix amt="35000"/>
            <a:extLst>
              <a:ext uri="{28A0092B-C50C-407E-A947-70E740481C1C}">
                <a14:useLocalDpi xmlns:a14="http://schemas.microsoft.com/office/drawing/2010/main"/>
              </a:ext>
            </a:extLst>
          </a:blip>
          <a:srcRect l="-15137"/>
          <a:stretch/>
        </p:blipFill>
        <p:spPr>
          <a:xfrm>
            <a:off x="2085612" y="1465898"/>
            <a:ext cx="7058417" cy="5398658"/>
          </a:xfrm>
          <a:prstGeom prst="rect">
            <a:avLst/>
          </a:prstGeom>
        </p:spPr>
      </p:pic>
      <p:sp>
        <p:nvSpPr>
          <p:cNvPr id="2" name="Title Placeholder 1"/>
          <p:cNvSpPr>
            <a:spLocks noGrp="1"/>
          </p:cNvSpPr>
          <p:nvPr>
            <p:ph type="title"/>
          </p:nvPr>
        </p:nvSpPr>
        <p:spPr>
          <a:xfrm>
            <a:off x="628652" y="365213"/>
            <a:ext cx="7046673" cy="923289"/>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92" y="1825625"/>
            <a:ext cx="7046675"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2213" y="635643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B8A1793-DBBA-AD41-A095-3B3CD7E33F2D}" type="datetime2">
              <a:rPr lang="en-US" smtClean="0">
                <a:solidFill>
                  <a:prstClr val="black">
                    <a:tint val="75000"/>
                  </a:prstClr>
                </a:solidFill>
                <a:latin typeface="Calibri"/>
              </a:rPr>
              <a:pPr defTabSz="914400"/>
              <a:t>Tuesday, December 11, 18</a:t>
            </a:fld>
            <a:endParaRPr lang="en-US" dirty="0">
              <a:solidFill>
                <a:prstClr val="black">
                  <a:tint val="75000"/>
                </a:prstClr>
              </a:solidFill>
              <a:latin typeface="Calibri"/>
            </a:endParaRPr>
          </a:p>
        </p:txBody>
      </p:sp>
      <p:sp>
        <p:nvSpPr>
          <p:cNvPr id="5" name="Footer Placeholder 4"/>
          <p:cNvSpPr>
            <a:spLocks noGrp="1"/>
          </p:cNvSpPr>
          <p:nvPr>
            <p:ph type="ftr" sz="quarter" idx="3"/>
          </p:nvPr>
        </p:nvSpPr>
        <p:spPr>
          <a:xfrm>
            <a:off x="4589225" y="6356437"/>
            <a:ext cx="3086100" cy="365125"/>
          </a:xfrm>
          <a:prstGeom prst="rect">
            <a:avLst/>
          </a:prstGeom>
        </p:spPr>
        <p:txBody>
          <a:bodyPr vert="horz" lIns="91440" tIns="45720" rIns="91440" bIns="45720" rtlCol="0" anchor="ctr"/>
          <a:lstStyle>
            <a:lvl1pPr algn="r">
              <a:defRPr lang="en-US" sz="1200" smtClean="0">
                <a:effectLst/>
              </a:defRPr>
            </a:lvl1pPr>
          </a:lstStyle>
          <a:p>
            <a:pPr defTabSz="914400"/>
            <a:r>
              <a:rPr dirty="0">
                <a:solidFill>
                  <a:prstClr val="black"/>
                </a:solidFill>
                <a:latin typeface="Calibri"/>
              </a:rPr>
              <a:t>© Reviva Labs Inc, Haddonfield NJ USA • </a:t>
            </a:r>
            <a:r>
              <a:rPr b="1" dirty="0">
                <a:solidFill>
                  <a:prstClr val="black"/>
                </a:solidFill>
                <a:latin typeface="Calibri"/>
              </a:rPr>
              <a:t>www.revivalabs.com </a:t>
            </a:r>
            <a:endParaRPr dirty="0">
              <a:solidFill>
                <a:prstClr val="black"/>
              </a:solidFill>
              <a:latin typeface="Calibri"/>
            </a:endParaRPr>
          </a:p>
        </p:txBody>
      </p:sp>
      <p:sp>
        <p:nvSpPr>
          <p:cNvPr id="6" name="Slide Number Placeholder 5"/>
          <p:cNvSpPr>
            <a:spLocks noGrp="1"/>
          </p:cNvSpPr>
          <p:nvPr>
            <p:ph type="sldNum" sz="quarter" idx="4"/>
          </p:nvPr>
        </p:nvSpPr>
        <p:spPr>
          <a:xfrm>
            <a:off x="616770" y="6356437"/>
            <a:ext cx="314717" cy="365125"/>
          </a:xfrm>
          <a:prstGeom prst="rect">
            <a:avLst/>
          </a:prstGeom>
        </p:spPr>
        <p:txBody>
          <a:bodyPr vert="horz" lIns="91440" tIns="45720" rIns="91440" bIns="45720" rtlCol="0" anchor="ctr"/>
          <a:lstStyle>
            <a:lvl1pPr algn="ctr">
              <a:defRPr sz="1200">
                <a:ln>
                  <a:solidFill>
                    <a:schemeClr val="bg2">
                      <a:lumMod val="90000"/>
                    </a:schemeClr>
                  </a:solidFill>
                </a:ln>
                <a:solidFill>
                  <a:schemeClr val="tx1">
                    <a:tint val="75000"/>
                  </a:schemeClr>
                </a:solidFill>
              </a:defRPr>
            </a:lvl1pPr>
          </a:lstStyle>
          <a:p>
            <a:pPr defTabSz="914400"/>
            <a:fld id="{FCA89295-0AE9-EA4F-8F9E-FA2FBE391576}" type="slidenum">
              <a:rPr lang="en-US" smtClean="0">
                <a:ln>
                  <a:solidFill>
                    <a:srgbClr val="E7E6E6">
                      <a:lumMod val="90000"/>
                    </a:srgbClr>
                  </a:solidFill>
                </a:ln>
                <a:solidFill>
                  <a:prstClr val="black">
                    <a:tint val="75000"/>
                  </a:prstClr>
                </a:solidFill>
                <a:latin typeface="Calibri"/>
              </a:rPr>
              <a:pPr defTabSz="914400"/>
              <a:t>‹#›</a:t>
            </a:fld>
            <a:endParaRPr lang="en-US" dirty="0">
              <a:ln>
                <a:solidFill>
                  <a:srgbClr val="E7E6E6">
                    <a:lumMod val="90000"/>
                  </a:srgbClr>
                </a:solidFill>
              </a:ln>
              <a:solidFill>
                <a:prstClr val="black">
                  <a:tint val="75000"/>
                </a:prstClr>
              </a:solidFill>
              <a:latin typeface="Calibri"/>
            </a:endParaRPr>
          </a:p>
        </p:txBody>
      </p:sp>
      <p:pic>
        <p:nvPicPr>
          <p:cNvPr id="8" name="Picture 7"/>
          <p:cNvPicPr>
            <a:picLocks/>
          </p:cNvPicPr>
          <p:nvPr userDrawn="1"/>
        </p:nvPicPr>
        <p:blipFill>
          <a:blip r:embed="rId17">
            <a:extLst>
              <a:ext uri="{28A0092B-C50C-407E-A947-70E740481C1C}">
                <a14:useLocalDpi xmlns:a14="http://schemas.microsoft.com/office/drawing/2010/main"/>
              </a:ext>
            </a:extLst>
          </a:blip>
          <a:stretch>
            <a:fillRect/>
          </a:stretch>
        </p:blipFill>
        <p:spPr>
          <a:xfrm>
            <a:off x="0" y="1405910"/>
            <a:ext cx="9144000" cy="45719"/>
          </a:xfrm>
          <a:prstGeom prst="rect">
            <a:avLst/>
          </a:prstGeom>
        </p:spPr>
      </p:pic>
      <p:pic>
        <p:nvPicPr>
          <p:cNvPr id="9" name="Picture 8"/>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798503" y="442573"/>
            <a:ext cx="715883" cy="804971"/>
          </a:xfrm>
          <a:prstGeom prst="rect">
            <a:avLst/>
          </a:prstGeom>
        </p:spPr>
      </p:pic>
    </p:spTree>
    <p:extLst>
      <p:ext uri="{BB962C8B-B14F-4D97-AF65-F5344CB8AC3E}">
        <p14:creationId xmlns:p14="http://schemas.microsoft.com/office/powerpoint/2010/main" val="196376128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iming>
    <p:tnLst>
      <p:par>
        <p:cTn xmlns:p14="http://schemas.microsoft.com/office/powerpoint/2010/main" id="1" dur="indefinite" restart="never" nodeType="tmRoot"/>
      </p:par>
    </p:tnLst>
  </p:timing>
  <p:hf hdr="0" dt="0"/>
  <p:txStyles>
    <p:titleStyle>
      <a:lvl1pPr algn="l" defTabSz="914377" rtl="0" eaLnBrk="1" latinLnBrk="0" hangingPunct="1">
        <a:lnSpc>
          <a:spcPct val="90000"/>
        </a:lnSpc>
        <a:spcBef>
          <a:spcPct val="0"/>
        </a:spcBef>
        <a:buNone/>
        <a:defRPr sz="3600"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912"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6.jpeg"/><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0" y="0"/>
            <a:ext cx="9144000" cy="4875200"/>
          </a:xfrm>
        </p:spPr>
      </p:pic>
      <p:sp>
        <p:nvSpPr>
          <p:cNvPr id="3" name="Subtitle 2"/>
          <p:cNvSpPr>
            <a:spLocks noGrp="1"/>
          </p:cNvSpPr>
          <p:nvPr>
            <p:ph type="subTitle" idx="1"/>
          </p:nvPr>
        </p:nvSpPr>
        <p:spPr/>
        <p:txBody>
          <a:bodyPr/>
          <a:lstStyle/>
          <a:p>
            <a:r>
              <a:rPr lang="en-US" dirty="0" smtClean="0"/>
              <a:t>Natural Skin Care Trusted For Generations</a:t>
            </a:r>
            <a:endParaRPr lang="en-US" dirty="0"/>
          </a:p>
        </p:txBody>
      </p:sp>
    </p:spTree>
    <p:extLst>
      <p:ext uri="{BB962C8B-B14F-4D97-AF65-F5344CB8AC3E}">
        <p14:creationId xmlns:p14="http://schemas.microsoft.com/office/powerpoint/2010/main" val="8696835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54" y="159536"/>
            <a:ext cx="7046673" cy="923289"/>
          </a:xfrm>
        </p:spPr>
        <p:txBody>
          <a:bodyPr>
            <a:normAutofit fontScale="90000"/>
          </a:bodyPr>
          <a:lstStyle/>
          <a:p>
            <a:r>
              <a:rPr lang="en-US" dirty="0"/>
              <a:t>Anti-Aging</a:t>
            </a:r>
            <a:br>
              <a:rPr lang="en-US" dirty="0"/>
            </a:br>
            <a:endParaRPr lang="en-US" dirty="0"/>
          </a:p>
        </p:txBody>
      </p:sp>
      <p:sp>
        <p:nvSpPr>
          <p:cNvPr id="3" name="Content Placeholder 2"/>
          <p:cNvSpPr>
            <a:spLocks noGrp="1"/>
          </p:cNvSpPr>
          <p:nvPr>
            <p:ph idx="1"/>
          </p:nvPr>
        </p:nvSpPr>
        <p:spPr>
          <a:xfrm>
            <a:off x="616754" y="1476057"/>
            <a:ext cx="5780781" cy="4275501"/>
          </a:xfrm>
        </p:spPr>
        <p:txBody>
          <a:bodyPr/>
          <a:lstStyle/>
          <a:p>
            <a:pPr>
              <a:buClr>
                <a:srgbClr val="FF289C"/>
              </a:buClr>
            </a:pPr>
            <a:r>
              <a:rPr lang="en-US" sz="1400" b="1" u="sng" dirty="0"/>
              <a:t>Benefits</a:t>
            </a:r>
          </a:p>
          <a:p>
            <a:pPr>
              <a:buClr>
                <a:srgbClr val="FF289C"/>
              </a:buClr>
            </a:pPr>
            <a:r>
              <a:rPr lang="en-US" sz="1400" dirty="0"/>
              <a:t>A creamy serum that provides a smoother, more youthful glow with antioxidants, peptides and skin brightening</a:t>
            </a:r>
          </a:p>
          <a:p>
            <a:pPr marL="171450" indent="-171450">
              <a:spcBef>
                <a:spcPts val="600"/>
              </a:spcBef>
              <a:buClr>
                <a:srgbClr val="9E3FA5"/>
              </a:buClr>
              <a:buFont typeface="Wingdings" charset="2"/>
              <a:buChar char="§"/>
            </a:pPr>
            <a:r>
              <a:rPr lang="en-US" sz="1400" dirty="0"/>
              <a:t>Quickly reduces the appearance of  fine lines &amp; wrinkles </a:t>
            </a:r>
          </a:p>
          <a:p>
            <a:pPr marL="171450" indent="-171450">
              <a:spcBef>
                <a:spcPts val="600"/>
              </a:spcBef>
              <a:buClr>
                <a:srgbClr val="9E3FA5"/>
              </a:buClr>
              <a:buFont typeface="Wingdings" charset="2"/>
              <a:buChar char="§"/>
            </a:pPr>
            <a:r>
              <a:rPr lang="en-US" sz="1400" dirty="0"/>
              <a:t>Helps repair &amp; prevent damaged skin </a:t>
            </a:r>
          </a:p>
          <a:p>
            <a:pPr marL="171450" indent="-171450">
              <a:spcBef>
                <a:spcPts val="600"/>
              </a:spcBef>
              <a:buClr>
                <a:srgbClr val="9E3FA5"/>
              </a:buClr>
              <a:buFont typeface="Wingdings" charset="2"/>
              <a:buChar char="§"/>
            </a:pPr>
            <a:r>
              <a:rPr lang="en-US" sz="1400" dirty="0"/>
              <a:t>Aged skin immediately appears tightened &amp; firmed </a:t>
            </a:r>
            <a:endParaRPr lang="en-US" sz="1400" b="1" u="sng" dirty="0"/>
          </a:p>
          <a:p>
            <a:pPr>
              <a:buClr>
                <a:srgbClr val="FF289C"/>
              </a:buClr>
            </a:pPr>
            <a:endParaRPr lang="en-US" sz="800" b="1" u="sng" dirty="0"/>
          </a:p>
          <a:p>
            <a:pPr>
              <a:buClr>
                <a:srgbClr val="FF289C"/>
              </a:buClr>
            </a:pPr>
            <a:r>
              <a:rPr lang="en-US" sz="1400" b="1" u="sng" dirty="0"/>
              <a:t>Proven Effect Ingredients</a:t>
            </a:r>
          </a:p>
          <a:p>
            <a:pPr marL="171450" indent="-171450">
              <a:spcBef>
                <a:spcPts val="400"/>
              </a:spcBef>
              <a:buClr>
                <a:srgbClr val="9E3FA5"/>
              </a:buClr>
              <a:buFont typeface="Wingdings" charset="2"/>
              <a:buChar char="§"/>
            </a:pPr>
            <a:r>
              <a:rPr lang="en-US" sz="1400" dirty="0"/>
              <a:t>10% Argireline </a:t>
            </a:r>
            <a:r>
              <a:rPr lang="mr-IN" sz="1400" dirty="0"/>
              <a:t>–</a:t>
            </a:r>
            <a:r>
              <a:rPr lang="en-US" sz="1400" dirty="0"/>
              <a:t> a peptide, relaxes muscles near the top of skin, helps diminish the look of fine lines &amp; wrinkles</a:t>
            </a:r>
          </a:p>
          <a:p>
            <a:pPr marL="171450" indent="-171450">
              <a:spcBef>
                <a:spcPts val="400"/>
              </a:spcBef>
              <a:buClr>
                <a:srgbClr val="9E3FA5"/>
              </a:buClr>
              <a:buFont typeface="Wingdings" charset="2"/>
              <a:buChar char="§"/>
            </a:pPr>
            <a:r>
              <a:rPr lang="en-US" sz="1400" dirty="0"/>
              <a:t>Alpha Lipoic Acid </a:t>
            </a:r>
            <a:r>
              <a:rPr lang="mr-IN" sz="1400" dirty="0"/>
              <a:t>–</a:t>
            </a:r>
            <a:r>
              <a:rPr lang="en-US" sz="1400" dirty="0"/>
              <a:t> a powerful antioxidant, protects entire cell from free radical damage and helps reduce inflammation.</a:t>
            </a:r>
          </a:p>
          <a:p>
            <a:pPr marL="171450" indent="-171450">
              <a:spcBef>
                <a:spcPts val="400"/>
              </a:spcBef>
              <a:buClr>
                <a:srgbClr val="9E3FA5"/>
              </a:buClr>
              <a:buFont typeface="Wingdings" charset="2"/>
              <a:buChar char="§"/>
            </a:pPr>
            <a:r>
              <a:rPr lang="en-US" sz="1400" dirty="0"/>
              <a:t>DMAE </a:t>
            </a:r>
            <a:r>
              <a:rPr lang="mr-IN" sz="1400" dirty="0"/>
              <a:t>–</a:t>
            </a:r>
            <a:r>
              <a:rPr lang="en-US" sz="1400" dirty="0"/>
              <a:t> Helps tighten skin, smooth fine lines, enhances effects of Vit C, E &amp; Alpha Lipoic Acid</a:t>
            </a:r>
          </a:p>
          <a:p>
            <a:pPr marL="171450" indent="-171450">
              <a:spcBef>
                <a:spcPts val="400"/>
              </a:spcBef>
              <a:buClr>
                <a:srgbClr val="9E3FA5"/>
              </a:buClr>
              <a:buFont typeface="Wingdings" charset="2"/>
              <a:buChar char="§"/>
            </a:pPr>
            <a:r>
              <a:rPr lang="en-US" sz="1400" dirty="0"/>
              <a:t>Vitamin C Ester </a:t>
            </a:r>
            <a:r>
              <a:rPr lang="mr-IN" sz="1400" dirty="0"/>
              <a:t>–</a:t>
            </a:r>
            <a:r>
              <a:rPr lang="en-US" sz="1400" dirty="0"/>
              <a:t> a fat-soluble form of Vit C,  improves elasticity, may help reduce appearance of hyperpigmentation, brightens</a:t>
            </a:r>
          </a:p>
          <a:p>
            <a:r>
              <a:rPr lang="en-US" sz="1400" dirty="0"/>
              <a:t>While results are immediately visible, daily use will provide cumulative benefits, diminishing the appearance of fine lines and wrinkles and hyperpigmentation. </a:t>
            </a:r>
          </a:p>
        </p:txBody>
      </p:sp>
      <p:sp>
        <p:nvSpPr>
          <p:cNvPr id="4" name="Footer Placeholder 3"/>
          <p:cNvSpPr>
            <a:spLocks noGrp="1"/>
          </p:cNvSpPr>
          <p:nvPr>
            <p:ph type="ftr" sz="quarter" idx="11"/>
          </p:nvPr>
        </p:nvSpPr>
        <p:spPr>
          <a:xfrm>
            <a:off x="4589225" y="6387024"/>
            <a:ext cx="3086100" cy="365125"/>
          </a:xfrm>
        </p:spPr>
        <p:txBody>
          <a:bodyPr/>
          <a:lstStyle/>
          <a:p>
            <a:r>
              <a:rPr sz="800" dirty="0">
                <a:solidFill>
                  <a:prstClr val="black"/>
                </a:solidFill>
                <a:latin typeface="Calibri"/>
              </a:rPr>
              <a:t>© Reviva Labs Inc., Haddonfield NJ USA • www.revivalabs.com</a:t>
            </a:r>
            <a:r>
              <a:rPr dirty="0">
                <a:solidFill>
                  <a:prstClr val="black"/>
                </a:solidFill>
                <a:latin typeface="Calibri"/>
              </a:rPr>
              <a:t> </a:t>
            </a:r>
          </a:p>
        </p:txBody>
      </p:sp>
      <p:sp>
        <p:nvSpPr>
          <p:cNvPr id="5" name="Slide Number Placeholder 4"/>
          <p:cNvSpPr>
            <a:spLocks noGrp="1"/>
          </p:cNvSpPr>
          <p:nvPr>
            <p:ph type="sldNum" sz="quarter" idx="12"/>
          </p:nvPr>
        </p:nvSpPr>
        <p:spPr>
          <a:xfrm>
            <a:off x="616776" y="6356443"/>
            <a:ext cx="518207"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10</a:t>
            </a:fld>
            <a:endParaRPr lang="en-US">
              <a:ln>
                <a:solidFill>
                  <a:srgbClr val="E7E6E6">
                    <a:lumMod val="90000"/>
                  </a:srgbClr>
                </a:solidFill>
              </a:ln>
              <a:solidFill>
                <a:prstClr val="black">
                  <a:tint val="75000"/>
                </a:prstClr>
              </a:solidFill>
              <a:latin typeface="Calibri"/>
            </a:endParaRPr>
          </a:p>
        </p:txBody>
      </p:sp>
      <p:sp>
        <p:nvSpPr>
          <p:cNvPr id="6" name="Content Placeholder 5"/>
          <p:cNvSpPr>
            <a:spLocks noGrp="1"/>
          </p:cNvSpPr>
          <p:nvPr>
            <p:ph sz="quarter" idx="13"/>
          </p:nvPr>
        </p:nvSpPr>
        <p:spPr>
          <a:xfrm>
            <a:off x="616756" y="1137540"/>
            <a:ext cx="6449888" cy="592137"/>
          </a:xfrm>
        </p:spPr>
        <p:txBody>
          <a:bodyPr>
            <a:noAutofit/>
          </a:bodyPr>
          <a:lstStyle/>
          <a:p>
            <a:pPr lvl="0"/>
            <a:r>
              <a:rPr lang="en-US" sz="2000" dirty="0">
                <a:solidFill>
                  <a:srgbClr val="9E3FA5"/>
                </a:solidFill>
              </a:rPr>
              <a:t>Advanced Peptide Plus</a:t>
            </a:r>
          </a:p>
          <a:p>
            <a:pPr lvl="0"/>
            <a:r>
              <a:rPr lang="en-US" sz="1800" dirty="0">
                <a:solidFill>
                  <a:srgbClr val="9E3FA5"/>
                </a:solidFill>
              </a:rPr>
              <a:t>Argireline + Alpha Lipoic Acid + Vitamin C Ester + DMAE</a:t>
            </a:r>
          </a:p>
          <a:p>
            <a:endParaRPr lang="en-US" sz="2000" dirty="0"/>
          </a:p>
        </p:txBody>
      </p:sp>
      <p:sp>
        <p:nvSpPr>
          <p:cNvPr id="11" name="Text Placeholder 10"/>
          <p:cNvSpPr>
            <a:spLocks noGrp="1"/>
          </p:cNvSpPr>
          <p:nvPr>
            <p:ph type="body" sz="quarter" idx="17"/>
          </p:nvPr>
        </p:nvSpPr>
        <p:spPr/>
        <p:txBody>
          <a:bodyPr/>
          <a:lstStyle/>
          <a:p>
            <a:r>
              <a:rPr lang="en-US" dirty="0"/>
              <a:t>313</a:t>
            </a:r>
          </a:p>
        </p:txBody>
      </p:sp>
      <p:pic>
        <p:nvPicPr>
          <p:cNvPr id="14" name="Picture Placeholder 13">
            <a:extLst>
              <a:ext uri="{FF2B5EF4-FFF2-40B4-BE49-F238E27FC236}">
                <a16:creationId xmlns="" xmlns:a16="http://schemas.microsoft.com/office/drawing/2014/main" id="{698308E7-A30E-AC4C-B332-881C05E38942}"/>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t="-4486" b="-4486"/>
          <a:stretch/>
        </p:blipFill>
        <p:spPr>
          <a:xfrm>
            <a:off x="5662749" y="730434"/>
            <a:ext cx="2980416" cy="5129202"/>
          </a:xfrm>
        </p:spPr>
      </p:pic>
    </p:spTree>
    <p:extLst>
      <p:ext uri="{BB962C8B-B14F-4D97-AF65-F5344CB8AC3E}">
        <p14:creationId xmlns:p14="http://schemas.microsoft.com/office/powerpoint/2010/main" val="183303246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2" y="365140"/>
            <a:ext cx="7046673" cy="711336"/>
          </a:xfrm>
        </p:spPr>
        <p:txBody>
          <a:bodyPr>
            <a:normAutofit fontScale="90000"/>
          </a:bodyPr>
          <a:lstStyle/>
          <a:p>
            <a:r>
              <a:rPr lang="en-US" dirty="0"/>
              <a:t>Anti-Aging</a:t>
            </a:r>
            <a:br>
              <a:rPr lang="en-US" dirty="0"/>
            </a:br>
            <a:endParaRPr lang="en-US" dirty="0"/>
          </a:p>
        </p:txBody>
      </p:sp>
      <p:sp>
        <p:nvSpPr>
          <p:cNvPr id="3" name="Content Placeholder 2"/>
          <p:cNvSpPr>
            <a:spLocks noGrp="1"/>
          </p:cNvSpPr>
          <p:nvPr>
            <p:ph idx="1"/>
          </p:nvPr>
        </p:nvSpPr>
        <p:spPr>
          <a:xfrm>
            <a:off x="616772" y="1578399"/>
            <a:ext cx="5517513" cy="4425400"/>
          </a:xfrm>
        </p:spPr>
        <p:txBody>
          <a:bodyPr/>
          <a:lstStyle/>
          <a:p>
            <a:pPr>
              <a:buClr>
                <a:srgbClr val="FF289C"/>
              </a:buClr>
            </a:pPr>
            <a:r>
              <a:rPr lang="en-US" sz="1400" b="1" u="sng" dirty="0"/>
              <a:t>Benefits</a:t>
            </a:r>
          </a:p>
          <a:p>
            <a:pPr>
              <a:buClr>
                <a:srgbClr val="FF289C"/>
              </a:buClr>
            </a:pPr>
            <a:r>
              <a:rPr lang="en-US" sz="1400" dirty="0"/>
              <a:t>A potent, lightweight gel serum that helps to encourage the skin’s restorative abilities, corrects existing environmental damage while combating future damage.</a:t>
            </a:r>
          </a:p>
          <a:p>
            <a:pPr marL="171450" indent="-171450">
              <a:buClr>
                <a:srgbClr val="9E3FA5"/>
              </a:buClr>
              <a:buFont typeface="Wingdings" charset="2"/>
              <a:buChar char="§"/>
            </a:pPr>
            <a:r>
              <a:rPr lang="en-US" sz="1400" dirty="0"/>
              <a:t>Helps repair environmental skin damage.</a:t>
            </a:r>
          </a:p>
          <a:p>
            <a:pPr marL="171450" indent="-171450">
              <a:buClr>
                <a:srgbClr val="9E3FA5"/>
              </a:buClr>
              <a:buFont typeface="Wingdings" charset="2"/>
              <a:buChar char="§"/>
            </a:pPr>
            <a:r>
              <a:rPr lang="en-US" sz="1400" dirty="0"/>
              <a:t>Two forms of Vitamin C work together to promote collagen synthesis.</a:t>
            </a:r>
          </a:p>
          <a:p>
            <a:pPr marL="171450" indent="-171450">
              <a:buClr>
                <a:srgbClr val="9E3FA5"/>
              </a:buClr>
              <a:buFont typeface="Wingdings" charset="2"/>
              <a:buChar char="§"/>
            </a:pPr>
            <a:r>
              <a:rPr lang="en-US" sz="1400" dirty="0"/>
              <a:t>Reduces appearance of dark/age spots</a:t>
            </a:r>
            <a:r>
              <a:rPr lang="en-US" sz="1400" dirty="0" smtClean="0"/>
              <a:t>.</a:t>
            </a:r>
            <a:endParaRPr lang="en-US" sz="800" dirty="0"/>
          </a:p>
          <a:p>
            <a:r>
              <a:rPr lang="en-US" sz="1400" b="1" u="sng" dirty="0"/>
              <a:t>Why two forms of Vitamin C?</a:t>
            </a:r>
          </a:p>
          <a:p>
            <a:r>
              <a:rPr lang="en-US" sz="1400" b="1" dirty="0"/>
              <a:t>Aminopropyl Ascorbyl Phosphate (3-AAP) &amp; Ascorbic Acid </a:t>
            </a:r>
            <a:r>
              <a:rPr lang="en-US" sz="1400" dirty="0"/>
              <a:t>are potent yet gentle, water soluble derivatives of Vitamin C.  According to research, Vitamin C has been shown to neutralize free radicals and stimulate DNA repair*.  </a:t>
            </a:r>
            <a:endParaRPr lang="en-US" sz="1400" dirty="0" smtClean="0"/>
          </a:p>
          <a:p>
            <a:r>
              <a:rPr lang="en-US" sz="1400" dirty="0" smtClean="0"/>
              <a:t>Studies </a:t>
            </a:r>
            <a:r>
              <a:rPr lang="en-US" sz="1400" dirty="0"/>
              <a:t>suggest that Vitamin C serums might correct age associated structural changes, or photodamage, that can accumulate over years. As skin ages, regularly applying Vitamin C is one of the most effective ways to boost collagen synthesis and slow its degradation to help maintain healthy, younger-looking skin.*</a:t>
            </a:r>
          </a:p>
          <a:p>
            <a:endParaRPr lang="en-US" sz="800" dirty="0"/>
          </a:p>
          <a:p>
            <a:r>
              <a:rPr lang="en-US" sz="900" dirty="0"/>
              <a:t>*</a:t>
            </a:r>
            <a:r>
              <a:rPr lang="en-US" sz="900" dirty="0" err="1"/>
              <a:t>truthinaging.com</a:t>
            </a:r>
            <a:r>
              <a:rPr lang="en-US" sz="900" dirty="0"/>
              <a:t>/review/get-to-know-your-vitamin-c, </a:t>
            </a:r>
            <a:r>
              <a:rPr lang="en-US" sz="900" dirty="0" err="1"/>
              <a:t>lpi.oregonstate.edu</a:t>
            </a:r>
            <a:r>
              <a:rPr lang="en-US" sz="900" dirty="0"/>
              <a:t>/</a:t>
            </a:r>
            <a:r>
              <a:rPr lang="en-US" sz="900" dirty="0" err="1"/>
              <a:t>mic</a:t>
            </a:r>
            <a:r>
              <a:rPr lang="en-US" sz="900" dirty="0"/>
              <a:t>/health-disease/skin-</a:t>
            </a:r>
            <a:r>
              <a:rPr lang="en-US" sz="900" dirty="0" smtClean="0"/>
              <a:t>health</a:t>
            </a:r>
            <a:endParaRPr lang="en-US" sz="900" dirty="0"/>
          </a:p>
        </p:txBody>
      </p:sp>
      <p:sp>
        <p:nvSpPr>
          <p:cNvPr id="4" name="Footer Placeholder 3"/>
          <p:cNvSpPr>
            <a:spLocks noGrp="1"/>
          </p:cNvSpPr>
          <p:nvPr>
            <p:ph type="ftr" sz="quarter" idx="11"/>
          </p:nvPr>
        </p:nvSpPr>
        <p:spPr>
          <a:xfrm>
            <a:off x="4589225" y="6390207"/>
            <a:ext cx="3086100" cy="365125"/>
          </a:xfrm>
        </p:spPr>
        <p:txBody>
          <a:bodyPr/>
          <a:lstStyle/>
          <a:p>
            <a:r>
              <a:rPr sz="900" dirty="0">
                <a:solidFill>
                  <a:prstClr val="black"/>
                </a:solidFill>
                <a:latin typeface="Calibri"/>
              </a:rPr>
              <a:t>© Reviva Labs Inc., Haddonfield NJ USA • www.revivalabs.com </a:t>
            </a:r>
          </a:p>
        </p:txBody>
      </p:sp>
      <p:sp>
        <p:nvSpPr>
          <p:cNvPr id="6" name="Content Placeholder 5"/>
          <p:cNvSpPr>
            <a:spLocks noGrp="1"/>
          </p:cNvSpPr>
          <p:nvPr>
            <p:ph sz="quarter" idx="13"/>
          </p:nvPr>
        </p:nvSpPr>
        <p:spPr>
          <a:xfrm>
            <a:off x="616772" y="391376"/>
            <a:ext cx="4698723" cy="592137"/>
          </a:xfrm>
        </p:spPr>
        <p:txBody>
          <a:bodyPr>
            <a:normAutofit/>
          </a:bodyPr>
          <a:lstStyle/>
          <a:p>
            <a:r>
              <a:rPr lang="en-US" sz="2400" dirty="0">
                <a:solidFill>
                  <a:srgbClr val="9E3FA5"/>
                </a:solidFill>
              </a:rPr>
              <a:t>Dual Source Vitamin C Serum</a:t>
            </a:r>
          </a:p>
        </p:txBody>
      </p:sp>
      <p:sp>
        <p:nvSpPr>
          <p:cNvPr id="7" name="Text Placeholder 6"/>
          <p:cNvSpPr>
            <a:spLocks noGrp="1"/>
          </p:cNvSpPr>
          <p:nvPr>
            <p:ph type="body" sz="quarter" idx="14"/>
          </p:nvPr>
        </p:nvSpPr>
        <p:spPr>
          <a:xfrm>
            <a:off x="616770" y="893756"/>
            <a:ext cx="6178582" cy="465138"/>
          </a:xfrm>
        </p:spPr>
        <p:txBody>
          <a:bodyPr/>
          <a:lstStyle/>
          <a:p>
            <a:r>
              <a:rPr lang="en-US" sz="1800" dirty="0">
                <a:solidFill>
                  <a:srgbClr val="9E3FA5"/>
                </a:solidFill>
              </a:rPr>
              <a:t>Aminopropyl Ascorbyl Phosphate + Sodium Ascorbate</a:t>
            </a:r>
          </a:p>
        </p:txBody>
      </p:sp>
      <p:sp>
        <p:nvSpPr>
          <p:cNvPr id="11" name="Text Placeholder 10"/>
          <p:cNvSpPr>
            <a:spLocks noGrp="1"/>
          </p:cNvSpPr>
          <p:nvPr>
            <p:ph type="body" sz="quarter" idx="17"/>
          </p:nvPr>
        </p:nvSpPr>
        <p:spPr/>
        <p:txBody>
          <a:bodyPr/>
          <a:lstStyle/>
          <a:p>
            <a:r>
              <a:rPr lang="en-US" dirty="0"/>
              <a:t>233</a:t>
            </a:r>
          </a:p>
        </p:txBody>
      </p:sp>
      <p:pic>
        <p:nvPicPr>
          <p:cNvPr id="14" name="Picture Placeholder 13">
            <a:extLst>
              <a:ext uri="{FF2B5EF4-FFF2-40B4-BE49-F238E27FC236}">
                <a16:creationId xmlns="" xmlns:a16="http://schemas.microsoft.com/office/drawing/2014/main" id="{D00D21E8-31A5-734E-ABAC-2F6F3798EE89}"/>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t="-1595" b="-1595"/>
          <a:stretch/>
        </p:blipFill>
        <p:spPr>
          <a:xfrm>
            <a:off x="5616191" y="893762"/>
            <a:ext cx="2969281" cy="5110037"/>
          </a:xfrm>
        </p:spPr>
      </p:pic>
    </p:spTree>
    <p:extLst>
      <p:ext uri="{BB962C8B-B14F-4D97-AF65-F5344CB8AC3E}">
        <p14:creationId xmlns:p14="http://schemas.microsoft.com/office/powerpoint/2010/main" val="53946573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normAutofit fontScale="90000"/>
          </a:bodyPr>
          <a:lstStyle/>
          <a:p>
            <a:r>
              <a:rPr lang="en-US" dirty="0" smtClean="0"/>
              <a:t>Firming Collection </a:t>
            </a:r>
            <a:br>
              <a:rPr lang="en-US" dirty="0" smtClean="0"/>
            </a:br>
            <a:r>
              <a:rPr lang="en-US" sz="3200" dirty="0" smtClean="0">
                <a:solidFill>
                  <a:srgbClr val="548235"/>
                </a:solidFill>
              </a:rPr>
              <a:t>Target Consumer/Product Benefits</a:t>
            </a:r>
            <a:endParaRPr lang="en-US" sz="3200" dirty="0">
              <a:solidFill>
                <a:srgbClr val="548235"/>
              </a:solidFill>
            </a:endParaRPr>
          </a:p>
        </p:txBody>
      </p:sp>
      <p:sp>
        <p:nvSpPr>
          <p:cNvPr id="8" name="Content Placeholder 7"/>
          <p:cNvSpPr>
            <a:spLocks noGrp="1"/>
          </p:cNvSpPr>
          <p:nvPr>
            <p:ph sz="half" idx="1"/>
          </p:nvPr>
        </p:nvSpPr>
        <p:spPr>
          <a:xfrm>
            <a:off x="4331741" y="1596259"/>
            <a:ext cx="3604966" cy="4905095"/>
          </a:xfrm>
        </p:spPr>
        <p:txBody>
          <a:bodyPr>
            <a:normAutofit fontScale="25000" lnSpcReduction="20000"/>
          </a:bodyPr>
          <a:lstStyle/>
          <a:p>
            <a:pPr marL="0" indent="0">
              <a:buNone/>
            </a:pPr>
            <a:endParaRPr lang="en-US" sz="1400" u="sng" dirty="0" smtClean="0"/>
          </a:p>
          <a:p>
            <a:pPr marL="0" indent="0">
              <a:buNone/>
            </a:pPr>
            <a:r>
              <a:rPr lang="en-US" sz="4800" b="1" dirty="0" smtClean="0">
                <a:solidFill>
                  <a:srgbClr val="548235"/>
                </a:solidFill>
              </a:rPr>
              <a:t>Elastin Collagen Skin Toner </a:t>
            </a:r>
            <a:r>
              <a:rPr lang="mr-IN" sz="4800" b="1" dirty="0" smtClean="0">
                <a:solidFill>
                  <a:srgbClr val="548235"/>
                </a:solidFill>
              </a:rPr>
              <a:t>–</a:t>
            </a:r>
            <a:r>
              <a:rPr lang="en-US" sz="4800" b="1" dirty="0" smtClean="0">
                <a:solidFill>
                  <a:srgbClr val="548235"/>
                </a:solidFill>
              </a:rPr>
              <a:t> MSRP $12</a:t>
            </a:r>
            <a:endParaRPr lang="en-US" sz="4800" b="1" dirty="0">
              <a:solidFill>
                <a:srgbClr val="548235"/>
              </a:solidFill>
            </a:endParaRPr>
          </a:p>
          <a:p>
            <a:pPr>
              <a:lnSpc>
                <a:spcPct val="110000"/>
              </a:lnSpc>
              <a:buClr>
                <a:srgbClr val="548235"/>
              </a:buClr>
            </a:pPr>
            <a:r>
              <a:rPr lang="en-US" sz="4800" dirty="0" smtClean="0"/>
              <a:t>Alcohol free toner for face &amp; neck</a:t>
            </a:r>
          </a:p>
          <a:p>
            <a:pPr>
              <a:lnSpc>
                <a:spcPct val="110000"/>
              </a:lnSpc>
              <a:buClr>
                <a:srgbClr val="548235"/>
              </a:buClr>
            </a:pPr>
            <a:r>
              <a:rPr lang="en-US" sz="4800" dirty="0" smtClean="0"/>
              <a:t>Stimulates, refreshes, refines and restores balance  to skin with Vitamin A &amp; E </a:t>
            </a:r>
          </a:p>
          <a:p>
            <a:pPr marL="0" indent="0">
              <a:lnSpc>
                <a:spcPct val="70000"/>
              </a:lnSpc>
              <a:buClr>
                <a:srgbClr val="548235"/>
              </a:buClr>
              <a:buNone/>
            </a:pPr>
            <a:endParaRPr lang="en-US" sz="4800" dirty="0" smtClean="0"/>
          </a:p>
          <a:p>
            <a:pPr marL="0" indent="0">
              <a:buNone/>
            </a:pPr>
            <a:r>
              <a:rPr lang="en-US" sz="4800" b="1" dirty="0" smtClean="0">
                <a:solidFill>
                  <a:srgbClr val="548235"/>
                </a:solidFill>
              </a:rPr>
              <a:t>DMAE Concentrate </a:t>
            </a:r>
            <a:r>
              <a:rPr lang="mr-IN" sz="4800" b="1" dirty="0" smtClean="0">
                <a:solidFill>
                  <a:srgbClr val="548235"/>
                </a:solidFill>
              </a:rPr>
              <a:t>–</a:t>
            </a:r>
            <a:r>
              <a:rPr lang="en-US" sz="4800" b="1" dirty="0" smtClean="0">
                <a:solidFill>
                  <a:srgbClr val="548235"/>
                </a:solidFill>
              </a:rPr>
              <a:t> MSRP $20.90</a:t>
            </a:r>
            <a:endParaRPr lang="en-US" sz="4800" b="1" dirty="0">
              <a:solidFill>
                <a:srgbClr val="548235"/>
              </a:solidFill>
            </a:endParaRPr>
          </a:p>
          <a:p>
            <a:pPr>
              <a:lnSpc>
                <a:spcPct val="110000"/>
              </a:lnSpc>
              <a:buClr>
                <a:srgbClr val="548235"/>
              </a:buClr>
            </a:pPr>
            <a:r>
              <a:rPr lang="en-US" sz="4800" dirty="0" smtClean="0"/>
              <a:t>High levels of DMAE concentrate helps skin to appear more firm &amp; tighter (DMAE 5% competition have between .5-1%)</a:t>
            </a:r>
          </a:p>
          <a:p>
            <a:pPr>
              <a:buClr>
                <a:srgbClr val="548235"/>
              </a:buClr>
            </a:pPr>
            <a:r>
              <a:rPr lang="en-US" sz="4800" dirty="0" smtClean="0"/>
              <a:t>Excellent for throat and facial area for a more supple, youthful look</a:t>
            </a:r>
            <a:endParaRPr lang="en-US" sz="4800" dirty="0"/>
          </a:p>
          <a:p>
            <a:pPr marL="0" indent="0">
              <a:buClr>
                <a:srgbClr val="548235"/>
              </a:buClr>
              <a:buNone/>
            </a:pPr>
            <a:endParaRPr lang="en-US" sz="4800" b="1" dirty="0" smtClean="0">
              <a:solidFill>
                <a:srgbClr val="548235"/>
              </a:solidFill>
            </a:endParaRPr>
          </a:p>
          <a:p>
            <a:pPr marL="0" indent="0">
              <a:lnSpc>
                <a:spcPct val="110000"/>
              </a:lnSpc>
              <a:buClr>
                <a:srgbClr val="548235"/>
              </a:buClr>
              <a:buNone/>
            </a:pPr>
            <a:r>
              <a:rPr lang="en-US" sz="4800" b="1" dirty="0" smtClean="0">
                <a:solidFill>
                  <a:srgbClr val="548235"/>
                </a:solidFill>
              </a:rPr>
              <a:t>Alpha Lipoic Acid Vitamin C Ester DMAE Crème </a:t>
            </a:r>
            <a:r>
              <a:rPr lang="mr-IN" sz="4800" b="1" dirty="0" smtClean="0">
                <a:solidFill>
                  <a:srgbClr val="548235"/>
                </a:solidFill>
              </a:rPr>
              <a:t>–</a:t>
            </a:r>
            <a:r>
              <a:rPr lang="en-US" sz="4800" b="1" dirty="0" smtClean="0">
                <a:solidFill>
                  <a:srgbClr val="548235"/>
                </a:solidFill>
              </a:rPr>
              <a:t> MSRP $28</a:t>
            </a:r>
          </a:p>
          <a:p>
            <a:pPr>
              <a:lnSpc>
                <a:spcPct val="110000"/>
              </a:lnSpc>
              <a:buClr>
                <a:srgbClr val="548235"/>
              </a:buClr>
            </a:pPr>
            <a:r>
              <a:rPr lang="en-US" sz="4800" dirty="0" smtClean="0"/>
              <a:t>Precisely blended with antioxidants and DMAE to firm, tone &amp; protect skin with Alpha Lipoic Acid &amp; Vitamin C Ester</a:t>
            </a:r>
          </a:p>
          <a:p>
            <a:pPr>
              <a:lnSpc>
                <a:spcPct val="110000"/>
              </a:lnSpc>
              <a:buClr>
                <a:srgbClr val="548235"/>
              </a:buClr>
            </a:pPr>
            <a:r>
              <a:rPr lang="en-US" sz="4800" dirty="0" smtClean="0"/>
              <a:t>Helps to firm and improve elasticity with DMAE</a:t>
            </a:r>
          </a:p>
          <a:p>
            <a:pPr>
              <a:lnSpc>
                <a:spcPct val="110000"/>
              </a:lnSpc>
              <a:buClr>
                <a:srgbClr val="548235"/>
              </a:buClr>
            </a:pPr>
            <a:r>
              <a:rPr lang="en-US" sz="4800" dirty="0" smtClean="0"/>
              <a:t>Visibly reduces the appearance of fine lines &amp;     wrinkles with Palmitoyl Tripeptide-5 and CoQ10</a:t>
            </a:r>
          </a:p>
          <a:p>
            <a:pPr marL="0" indent="0">
              <a:buNone/>
            </a:pPr>
            <a:endParaRPr lang="en-US" sz="4800" dirty="0" smtClean="0"/>
          </a:p>
          <a:p>
            <a:pPr marL="0" indent="0">
              <a:buNone/>
            </a:pPr>
            <a:endParaRPr lang="en-US" sz="4800" dirty="0" smtClean="0"/>
          </a:p>
        </p:txBody>
      </p:sp>
      <p:sp>
        <p:nvSpPr>
          <p:cNvPr id="9" name="Content Placeholder 8"/>
          <p:cNvSpPr>
            <a:spLocks noGrp="1"/>
          </p:cNvSpPr>
          <p:nvPr>
            <p:ph sz="half" idx="2"/>
          </p:nvPr>
        </p:nvSpPr>
        <p:spPr>
          <a:xfrm>
            <a:off x="351303" y="1801887"/>
            <a:ext cx="3188746" cy="2178705"/>
          </a:xfrm>
        </p:spPr>
        <p:txBody>
          <a:bodyPr>
            <a:normAutofit fontScale="25000" lnSpcReduction="20000"/>
          </a:bodyPr>
          <a:lstStyle/>
          <a:p>
            <a:pPr marL="0" indent="0" algn="ctr">
              <a:buNone/>
            </a:pPr>
            <a:r>
              <a:rPr lang="en-US" sz="6400" b="1" u="sng" dirty="0">
                <a:solidFill>
                  <a:srgbClr val="548235"/>
                </a:solidFill>
              </a:rPr>
              <a:t>Target </a:t>
            </a:r>
            <a:r>
              <a:rPr lang="en-US" sz="6400" b="1" u="sng" dirty="0" smtClean="0">
                <a:solidFill>
                  <a:srgbClr val="548235"/>
                </a:solidFill>
              </a:rPr>
              <a:t>Consumer</a:t>
            </a:r>
          </a:p>
          <a:p>
            <a:pPr marL="0" indent="0">
              <a:buNone/>
            </a:pPr>
            <a:r>
              <a:rPr lang="en-US" sz="6000" dirty="0"/>
              <a:t>People concerned with the visible signs of aging due to the passage of time or environmental </a:t>
            </a:r>
            <a:r>
              <a:rPr lang="en-US" sz="6000" dirty="0" smtClean="0"/>
              <a:t>damage.</a:t>
            </a:r>
          </a:p>
          <a:p>
            <a:r>
              <a:rPr lang="en-US" sz="5600" dirty="0" smtClean="0"/>
              <a:t>Sagging skin</a:t>
            </a:r>
          </a:p>
          <a:p>
            <a:r>
              <a:rPr lang="en-US" sz="5600" dirty="0" smtClean="0"/>
              <a:t>Lack </a:t>
            </a:r>
            <a:r>
              <a:rPr lang="en-US" sz="5600" dirty="0"/>
              <a:t>of firmness and </a:t>
            </a:r>
            <a:r>
              <a:rPr lang="en-US" sz="5600" dirty="0" smtClean="0"/>
              <a:t>tone</a:t>
            </a:r>
          </a:p>
          <a:p>
            <a:r>
              <a:rPr lang="en-US" sz="5600" dirty="0" smtClean="0"/>
              <a:t>Lines </a:t>
            </a:r>
            <a:r>
              <a:rPr lang="en-US" sz="5600" dirty="0"/>
              <a:t>&amp; wrinkles</a:t>
            </a:r>
          </a:p>
          <a:p>
            <a:pPr marL="0" indent="0">
              <a:buNone/>
            </a:pPr>
            <a:endParaRPr lang="en-US" sz="5600" b="1" dirty="0">
              <a:solidFill>
                <a:srgbClr val="90529E"/>
              </a:solidFill>
            </a:endParaRPr>
          </a:p>
          <a:p>
            <a:pPr marL="0" indent="0">
              <a:buNone/>
            </a:pPr>
            <a:endParaRPr lang="en-US" dirty="0" smtClean="0"/>
          </a:p>
          <a:p>
            <a:pPr marL="0" indent="0">
              <a:buNone/>
            </a:pPr>
            <a:endParaRPr lang="en-US" dirty="0"/>
          </a:p>
        </p:txBody>
      </p:sp>
      <p:sp>
        <p:nvSpPr>
          <p:cNvPr id="5" name="Footer Placeholder 4"/>
          <p:cNvSpPr>
            <a:spLocks noGrp="1"/>
          </p:cNvSpPr>
          <p:nvPr>
            <p:ph type="ftr" sz="quarter" idx="11"/>
          </p:nvPr>
        </p:nvSpPr>
        <p:spPr>
          <a:xfrm>
            <a:off x="3877840" y="6405065"/>
            <a:ext cx="3086100" cy="365125"/>
          </a:xfrm>
        </p:spPr>
        <p:txBody>
          <a:bodyPr/>
          <a:lstStyle/>
          <a:p>
            <a:r>
              <a:rPr sz="800"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a:xfrm>
            <a:off x="616770" y="6356443"/>
            <a:ext cx="504696"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12</a:t>
            </a:fld>
            <a:endParaRPr lang="en-US">
              <a:ln>
                <a:solidFill>
                  <a:srgbClr val="E7E6E6">
                    <a:lumMod val="90000"/>
                  </a:srgbClr>
                </a:solidFill>
              </a:ln>
              <a:solidFill>
                <a:prstClr val="black">
                  <a:tint val="75000"/>
                </a:prstClr>
              </a:solidFill>
              <a:latin typeface="Calibri"/>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27216" y="3392524"/>
            <a:ext cx="352634" cy="964266"/>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36707" y="5346452"/>
            <a:ext cx="780182" cy="701391"/>
          </a:xfrm>
          <a:prstGeom prst="rect">
            <a:avLst/>
          </a:prstGeom>
        </p:spPr>
      </p:pic>
      <p:pic>
        <p:nvPicPr>
          <p:cNvPr id="11" name="Picture 10"/>
          <p:cNvPicPr>
            <a:picLocks noChangeAspect="1"/>
          </p:cNvPicPr>
          <p:nvPr/>
        </p:nvPicPr>
        <p:blipFill>
          <a:blip r:embed="rId5"/>
          <a:stretch>
            <a:fillRect/>
          </a:stretch>
        </p:blipFill>
        <p:spPr>
          <a:xfrm>
            <a:off x="475881" y="3783936"/>
            <a:ext cx="3232307" cy="2197735"/>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138330" y="1596259"/>
            <a:ext cx="374863" cy="1363295"/>
          </a:xfrm>
          <a:prstGeom prst="rect">
            <a:avLst/>
          </a:prstGeom>
        </p:spPr>
      </p:pic>
    </p:spTree>
    <p:extLst>
      <p:ext uri="{BB962C8B-B14F-4D97-AF65-F5344CB8AC3E}">
        <p14:creationId xmlns:p14="http://schemas.microsoft.com/office/powerpoint/2010/main" val="30221527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normAutofit fontScale="90000"/>
          </a:bodyPr>
          <a:lstStyle/>
          <a:p>
            <a:r>
              <a:rPr lang="en-US" dirty="0" smtClean="0"/>
              <a:t>Firming Collection </a:t>
            </a:r>
            <a:br>
              <a:rPr lang="en-US" dirty="0" smtClean="0"/>
            </a:br>
            <a:r>
              <a:rPr lang="en-US" sz="3200" dirty="0" smtClean="0">
                <a:solidFill>
                  <a:srgbClr val="548235"/>
                </a:solidFill>
              </a:rPr>
              <a:t>Product Benefits &amp; Key Ingredients</a:t>
            </a:r>
            <a:endParaRPr lang="en-US" sz="3200" dirty="0">
              <a:solidFill>
                <a:srgbClr val="548235"/>
              </a:solidFill>
            </a:endParaRPr>
          </a:p>
        </p:txBody>
      </p:sp>
      <p:sp>
        <p:nvSpPr>
          <p:cNvPr id="8" name="Content Placeholder 7"/>
          <p:cNvSpPr>
            <a:spLocks noGrp="1"/>
          </p:cNvSpPr>
          <p:nvPr>
            <p:ph sz="half" idx="1"/>
          </p:nvPr>
        </p:nvSpPr>
        <p:spPr>
          <a:xfrm>
            <a:off x="4333999" y="1553694"/>
            <a:ext cx="3816737" cy="4905095"/>
          </a:xfrm>
        </p:spPr>
        <p:txBody>
          <a:bodyPr>
            <a:normAutofit fontScale="25000" lnSpcReduction="20000"/>
          </a:bodyPr>
          <a:lstStyle/>
          <a:p>
            <a:pPr marL="0" indent="0">
              <a:buNone/>
            </a:pPr>
            <a:endParaRPr lang="en-US" sz="1400" u="sng" dirty="0" smtClean="0"/>
          </a:p>
          <a:p>
            <a:pPr marL="0" indent="0">
              <a:buNone/>
            </a:pPr>
            <a:r>
              <a:rPr lang="en-US" sz="4800" b="1" dirty="0" smtClean="0">
                <a:solidFill>
                  <a:srgbClr val="548235"/>
                </a:solidFill>
              </a:rPr>
              <a:t>Firming Eye Serum </a:t>
            </a:r>
            <a:r>
              <a:rPr lang="mr-IN" sz="4800" b="1" dirty="0" smtClean="0">
                <a:solidFill>
                  <a:srgbClr val="548235"/>
                </a:solidFill>
              </a:rPr>
              <a:t>–</a:t>
            </a:r>
            <a:r>
              <a:rPr lang="en-US" sz="4800" b="1" dirty="0" smtClean="0">
                <a:solidFill>
                  <a:srgbClr val="548235"/>
                </a:solidFill>
              </a:rPr>
              <a:t> MSRP $20.90</a:t>
            </a:r>
            <a:endParaRPr lang="en-US" sz="4800" b="1" dirty="0">
              <a:solidFill>
                <a:srgbClr val="548235"/>
              </a:solidFill>
            </a:endParaRPr>
          </a:p>
          <a:p>
            <a:pPr>
              <a:lnSpc>
                <a:spcPct val="110000"/>
              </a:lnSpc>
              <a:buClr>
                <a:srgbClr val="548235"/>
              </a:buClr>
            </a:pPr>
            <a:r>
              <a:rPr lang="en-US" sz="4800" dirty="0" smtClean="0"/>
              <a:t>Helps reduce appearance of fine lines/wrinkles and reduce puffiness with DMAE, Alpha Lipoic Acid</a:t>
            </a:r>
            <a:endParaRPr lang="en-US" sz="4800" dirty="0"/>
          </a:p>
          <a:p>
            <a:pPr>
              <a:lnSpc>
                <a:spcPct val="110000"/>
              </a:lnSpc>
              <a:buClr>
                <a:srgbClr val="548235"/>
              </a:buClr>
            </a:pPr>
            <a:r>
              <a:rPr lang="en-US" sz="4800" dirty="0" smtClean="0"/>
              <a:t>Helps brighten look of dark circles with advanced peptides &amp; Mulberry &amp; Lime</a:t>
            </a:r>
          </a:p>
          <a:p>
            <a:pPr>
              <a:lnSpc>
                <a:spcPct val="110000"/>
              </a:lnSpc>
              <a:buClr>
                <a:srgbClr val="548235"/>
              </a:buClr>
            </a:pPr>
            <a:r>
              <a:rPr lang="en-US" sz="4800" dirty="0" smtClean="0"/>
              <a:t>Protects against future environmental damage with Alpha Lipoic Acid &amp; Vitamin C Ester</a:t>
            </a:r>
            <a:endParaRPr lang="en-US" sz="4800" b="1" dirty="0" smtClean="0">
              <a:solidFill>
                <a:srgbClr val="548235"/>
              </a:solidFill>
            </a:endParaRPr>
          </a:p>
          <a:p>
            <a:pPr marL="0" indent="0">
              <a:lnSpc>
                <a:spcPct val="110000"/>
              </a:lnSpc>
              <a:buNone/>
            </a:pPr>
            <a:endParaRPr lang="en-US" sz="3200" b="1" dirty="0" smtClean="0">
              <a:solidFill>
                <a:srgbClr val="548235"/>
              </a:solidFill>
            </a:endParaRPr>
          </a:p>
          <a:p>
            <a:pPr marL="0" indent="0">
              <a:lnSpc>
                <a:spcPct val="110000"/>
              </a:lnSpc>
              <a:buNone/>
            </a:pPr>
            <a:r>
              <a:rPr lang="en-US" sz="4800" b="1" dirty="0" smtClean="0">
                <a:solidFill>
                  <a:srgbClr val="548235"/>
                </a:solidFill>
              </a:rPr>
              <a:t>Elastin &amp; DMAE Night Crème </a:t>
            </a:r>
            <a:r>
              <a:rPr lang="mr-IN" sz="4800" b="1" dirty="0" smtClean="0">
                <a:solidFill>
                  <a:srgbClr val="548235"/>
                </a:solidFill>
              </a:rPr>
              <a:t>–</a:t>
            </a:r>
            <a:r>
              <a:rPr lang="en-US" sz="4800" b="1" dirty="0" smtClean="0">
                <a:solidFill>
                  <a:srgbClr val="548235"/>
                </a:solidFill>
              </a:rPr>
              <a:t> MSRP $18</a:t>
            </a:r>
            <a:endParaRPr lang="en-US" sz="4800" b="1" dirty="0">
              <a:solidFill>
                <a:srgbClr val="548235"/>
              </a:solidFill>
            </a:endParaRPr>
          </a:p>
          <a:p>
            <a:pPr>
              <a:lnSpc>
                <a:spcPct val="110000"/>
              </a:lnSpc>
              <a:buClr>
                <a:srgbClr val="548235"/>
              </a:buClr>
            </a:pPr>
            <a:r>
              <a:rPr lang="en-US" sz="4800" dirty="0" smtClean="0"/>
              <a:t>Elastin &amp; DMAE work together for extra firming benefits.  Elastin provides firming &amp; contouring while DMAE helps firm &amp; tone.</a:t>
            </a:r>
          </a:p>
          <a:p>
            <a:pPr>
              <a:lnSpc>
                <a:spcPct val="110000"/>
              </a:lnSpc>
              <a:buClr>
                <a:srgbClr val="548235"/>
              </a:buClr>
            </a:pPr>
            <a:r>
              <a:rPr lang="en-US" sz="4800" dirty="0" smtClean="0"/>
              <a:t>Alternate every two weeks with Collagen Night Crème to replenish key firming needs</a:t>
            </a:r>
            <a:endParaRPr lang="en-US" sz="4800" b="1" dirty="0" smtClean="0">
              <a:solidFill>
                <a:srgbClr val="548235"/>
              </a:solidFill>
            </a:endParaRPr>
          </a:p>
          <a:p>
            <a:pPr marL="0" indent="0">
              <a:buClr>
                <a:srgbClr val="548235"/>
              </a:buClr>
              <a:buNone/>
            </a:pPr>
            <a:endParaRPr lang="en-US" sz="3200" b="1" dirty="0" smtClean="0">
              <a:solidFill>
                <a:srgbClr val="548235"/>
              </a:solidFill>
            </a:endParaRPr>
          </a:p>
          <a:p>
            <a:pPr marL="0" indent="0">
              <a:buClr>
                <a:srgbClr val="548235"/>
              </a:buClr>
              <a:buNone/>
            </a:pPr>
            <a:r>
              <a:rPr lang="en-US" sz="4800" b="1" dirty="0" smtClean="0">
                <a:solidFill>
                  <a:srgbClr val="548235"/>
                </a:solidFill>
              </a:rPr>
              <a:t>Elastin Collagen Body Firming Lotion </a:t>
            </a:r>
            <a:r>
              <a:rPr lang="mr-IN" sz="4800" b="1" dirty="0" smtClean="0">
                <a:solidFill>
                  <a:srgbClr val="548235"/>
                </a:solidFill>
              </a:rPr>
              <a:t>–</a:t>
            </a:r>
            <a:r>
              <a:rPr lang="en-US" sz="4800" b="1" dirty="0" smtClean="0">
                <a:solidFill>
                  <a:srgbClr val="548235"/>
                </a:solidFill>
              </a:rPr>
              <a:t> MSRP $22</a:t>
            </a:r>
          </a:p>
          <a:p>
            <a:pPr>
              <a:buClr>
                <a:srgbClr val="548235"/>
              </a:buClr>
            </a:pPr>
            <a:r>
              <a:rPr lang="en-US" sz="4800" dirty="0" smtClean="0"/>
              <a:t>Fights slackened skin during weight loss</a:t>
            </a:r>
          </a:p>
          <a:p>
            <a:pPr>
              <a:buClr>
                <a:srgbClr val="548235"/>
              </a:buClr>
            </a:pPr>
            <a:r>
              <a:rPr lang="en-US" sz="4800" dirty="0" smtClean="0"/>
              <a:t>Helps avoid stretch marks</a:t>
            </a:r>
          </a:p>
          <a:p>
            <a:pPr>
              <a:lnSpc>
                <a:spcPct val="110000"/>
              </a:lnSpc>
              <a:buClr>
                <a:srgbClr val="548235"/>
              </a:buClr>
            </a:pPr>
            <a:r>
              <a:rPr lang="en-US" sz="4800" dirty="0" smtClean="0"/>
              <a:t>Powdered Elastin Concentrate, the highest quality elastin available, plus premium soluble collagen</a:t>
            </a:r>
          </a:p>
          <a:p>
            <a:pPr marL="0" indent="0">
              <a:buNone/>
            </a:pPr>
            <a:endParaRPr lang="en-US" sz="4800" dirty="0" smtClean="0"/>
          </a:p>
        </p:txBody>
      </p:sp>
      <p:sp>
        <p:nvSpPr>
          <p:cNvPr id="9" name="Content Placeholder 8"/>
          <p:cNvSpPr>
            <a:spLocks noGrp="1"/>
          </p:cNvSpPr>
          <p:nvPr>
            <p:ph sz="half" idx="2"/>
          </p:nvPr>
        </p:nvSpPr>
        <p:spPr>
          <a:xfrm>
            <a:off x="351303" y="1801887"/>
            <a:ext cx="3188746" cy="2178705"/>
          </a:xfrm>
        </p:spPr>
        <p:txBody>
          <a:bodyPr>
            <a:normAutofit fontScale="25000" lnSpcReduction="20000"/>
          </a:bodyPr>
          <a:lstStyle/>
          <a:p>
            <a:pPr marL="0" indent="0">
              <a:buNone/>
            </a:pPr>
            <a:endParaRPr lang="en-US" sz="5600" b="1" dirty="0">
              <a:solidFill>
                <a:srgbClr val="90529E"/>
              </a:solidFill>
            </a:endParaRPr>
          </a:p>
          <a:p>
            <a:pPr marL="0" indent="0">
              <a:buNone/>
            </a:pPr>
            <a:endParaRPr lang="en-US" dirty="0" smtClean="0"/>
          </a:p>
          <a:p>
            <a:pPr marL="0" indent="0">
              <a:buNone/>
            </a:pPr>
            <a:endParaRPr lang="en-US" dirty="0"/>
          </a:p>
        </p:txBody>
      </p:sp>
      <p:sp>
        <p:nvSpPr>
          <p:cNvPr id="5" name="Footer Placeholder 4"/>
          <p:cNvSpPr>
            <a:spLocks noGrp="1"/>
          </p:cNvSpPr>
          <p:nvPr>
            <p:ph type="ftr" sz="quarter" idx="11"/>
          </p:nvPr>
        </p:nvSpPr>
        <p:spPr>
          <a:xfrm>
            <a:off x="3877840" y="6405065"/>
            <a:ext cx="3086100" cy="365125"/>
          </a:xfrm>
        </p:spPr>
        <p:txBody>
          <a:bodyPr/>
          <a:lstStyle/>
          <a:p>
            <a:r>
              <a:rPr sz="800"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a:xfrm>
            <a:off x="616770" y="6356443"/>
            <a:ext cx="504696"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13</a:t>
            </a:fld>
            <a:endParaRPr lang="en-US">
              <a:ln>
                <a:solidFill>
                  <a:srgbClr val="E7E6E6">
                    <a:lumMod val="90000"/>
                  </a:srgbClr>
                </a:solidFill>
              </a:ln>
              <a:solidFill>
                <a:prstClr val="black">
                  <a:tint val="75000"/>
                </a:prstClr>
              </a:solidFill>
              <a:latin typeface="Calibri"/>
            </a:endParaRPr>
          </a:p>
        </p:txBody>
      </p:sp>
      <p:pic>
        <p:nvPicPr>
          <p:cNvPr id="18" name="Picture 1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22322" y="1553694"/>
            <a:ext cx="476482" cy="1343851"/>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50736" y="3903288"/>
            <a:ext cx="819653" cy="73660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42969" y="5001440"/>
            <a:ext cx="435187" cy="1720128"/>
          </a:xfrm>
          <a:prstGeom prst="rect">
            <a:avLst/>
          </a:prstGeom>
        </p:spPr>
      </p:pic>
      <p:sp>
        <p:nvSpPr>
          <p:cNvPr id="4" name="Rectangle 3"/>
          <p:cNvSpPr/>
          <p:nvPr/>
        </p:nvSpPr>
        <p:spPr>
          <a:xfrm>
            <a:off x="237102" y="2917283"/>
            <a:ext cx="3890740" cy="3785651"/>
          </a:xfrm>
          <a:prstGeom prst="rect">
            <a:avLst/>
          </a:prstGeom>
          <a:ln>
            <a:solidFill>
              <a:srgbClr val="548235"/>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en-US" sz="1200" b="1" u="sng" dirty="0">
                <a:solidFill>
                  <a:srgbClr val="70AD47">
                    <a:lumMod val="75000"/>
                  </a:srgbClr>
                </a:solidFill>
                <a:latin typeface="Calibri"/>
              </a:rPr>
              <a:t>Key Ingredients</a:t>
            </a:r>
          </a:p>
          <a:p>
            <a:r>
              <a:rPr lang="en-US" sz="1200" b="1" dirty="0">
                <a:solidFill>
                  <a:srgbClr val="70AD47">
                    <a:lumMod val="75000"/>
                  </a:srgbClr>
                </a:solidFill>
                <a:latin typeface="Calibri"/>
              </a:rPr>
              <a:t>DMAE</a:t>
            </a:r>
            <a:r>
              <a:rPr lang="en-US" sz="1200" dirty="0">
                <a:solidFill>
                  <a:prstClr val="black"/>
                </a:solidFill>
                <a:latin typeface="Calibri"/>
              </a:rPr>
              <a:t> </a:t>
            </a:r>
            <a:r>
              <a:rPr lang="mr-IN" sz="1200" dirty="0">
                <a:solidFill>
                  <a:prstClr val="black"/>
                </a:solidFill>
                <a:latin typeface="Mangal"/>
              </a:rPr>
              <a:t>–</a:t>
            </a:r>
            <a:r>
              <a:rPr lang="en-US" sz="1200" dirty="0">
                <a:solidFill>
                  <a:prstClr val="black"/>
                </a:solidFill>
                <a:latin typeface="Calibri"/>
              </a:rPr>
              <a:t> Helps tighten skin, smooth fine lines, enhances effects of Vit C, E &amp; Alpha Lipoic Acid.  Fruit acid base.  Helps increase Type 1 &amp; 2 Collagen and dermal thickness.  Result is reduced fine lines &amp; wrinkles</a:t>
            </a:r>
          </a:p>
          <a:p>
            <a:endParaRPr lang="en-US" sz="1200" b="1" dirty="0">
              <a:solidFill>
                <a:prstClr val="black"/>
              </a:solidFill>
              <a:latin typeface="Calibri"/>
            </a:endParaRPr>
          </a:p>
          <a:p>
            <a:r>
              <a:rPr lang="en-US" sz="1200" b="1" dirty="0">
                <a:solidFill>
                  <a:srgbClr val="548235"/>
                </a:solidFill>
                <a:latin typeface="Calibri"/>
              </a:rPr>
              <a:t>Coenzyme Q10 </a:t>
            </a:r>
            <a:r>
              <a:rPr lang="mr-IN" sz="1200" dirty="0">
                <a:solidFill>
                  <a:prstClr val="black"/>
                </a:solidFill>
                <a:latin typeface="Mangal"/>
              </a:rPr>
              <a:t>–</a:t>
            </a:r>
            <a:r>
              <a:rPr lang="en-US" sz="1200" dirty="0">
                <a:solidFill>
                  <a:prstClr val="black"/>
                </a:solidFill>
                <a:latin typeface="Calibri"/>
              </a:rPr>
              <a:t> an antioxidant, may help improve the appearance of signs of aging, helps prevent &amp; reduce effects of UV exposure &amp; intrinsic aging</a:t>
            </a:r>
          </a:p>
          <a:p>
            <a:endParaRPr lang="en-US" sz="1200" dirty="0">
              <a:solidFill>
                <a:prstClr val="black"/>
              </a:solidFill>
              <a:latin typeface="Calibri"/>
            </a:endParaRPr>
          </a:p>
          <a:p>
            <a:r>
              <a:rPr lang="en-US" sz="1200" b="1" dirty="0">
                <a:solidFill>
                  <a:srgbClr val="548235"/>
                </a:solidFill>
                <a:latin typeface="Calibri"/>
              </a:rPr>
              <a:t>Alpha Lipoic Acid </a:t>
            </a:r>
            <a:r>
              <a:rPr lang="en-US" sz="1200" dirty="0">
                <a:solidFill>
                  <a:prstClr val="black"/>
                </a:solidFill>
                <a:latin typeface="Calibri"/>
              </a:rPr>
              <a:t>- a powerful antioxidant, protects entire cell from free radical damage and helps reduce inflammation</a:t>
            </a:r>
          </a:p>
          <a:p>
            <a:endParaRPr lang="en-US" sz="1200" dirty="0">
              <a:solidFill>
                <a:prstClr val="black"/>
              </a:solidFill>
              <a:latin typeface="Calibri"/>
            </a:endParaRPr>
          </a:p>
          <a:p>
            <a:r>
              <a:rPr lang="en-US" sz="1200" b="1" dirty="0">
                <a:solidFill>
                  <a:srgbClr val="548235"/>
                </a:solidFill>
                <a:latin typeface="Calibri"/>
              </a:rPr>
              <a:t>Vitamin C Ester</a:t>
            </a:r>
            <a:r>
              <a:rPr lang="mr-IN" sz="1200" dirty="0">
                <a:solidFill>
                  <a:prstClr val="black"/>
                </a:solidFill>
                <a:latin typeface="Mangal"/>
              </a:rPr>
              <a:t>–</a:t>
            </a:r>
            <a:r>
              <a:rPr lang="en-US" sz="1200" dirty="0">
                <a:solidFill>
                  <a:prstClr val="black"/>
                </a:solidFill>
                <a:latin typeface="Calibri"/>
              </a:rPr>
              <a:t> a fat-soluble form of Vit C,  improves elasticity, may help reduce appearance of hyperpigmentation, brightens</a:t>
            </a:r>
          </a:p>
          <a:p>
            <a:endParaRPr lang="en-US" sz="1200" dirty="0">
              <a:solidFill>
                <a:prstClr val="black"/>
              </a:solidFill>
              <a:latin typeface="Calibri"/>
            </a:endParaRPr>
          </a:p>
          <a:p>
            <a:r>
              <a:rPr lang="en-US" sz="1200" b="1" dirty="0">
                <a:solidFill>
                  <a:srgbClr val="548235"/>
                </a:solidFill>
                <a:latin typeface="Calibri"/>
              </a:rPr>
              <a:t>Palmitoyl Tripeptide-5 </a:t>
            </a:r>
            <a:r>
              <a:rPr lang="mr-IN" sz="1200" dirty="0">
                <a:solidFill>
                  <a:prstClr val="black"/>
                </a:solidFill>
                <a:latin typeface="Mangal"/>
              </a:rPr>
              <a:t>–</a:t>
            </a:r>
            <a:r>
              <a:rPr lang="en-US" sz="1200" dirty="0">
                <a:solidFill>
                  <a:prstClr val="black"/>
                </a:solidFill>
                <a:latin typeface="Calibri"/>
              </a:rPr>
              <a:t> a potent peptide, encourages stimulation of collagen production</a:t>
            </a:r>
          </a:p>
        </p:txBody>
      </p: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21466" y="1553694"/>
            <a:ext cx="1801677" cy="1225010"/>
          </a:xfrm>
          <a:prstGeom prst="rect">
            <a:avLst/>
          </a:prstGeom>
        </p:spPr>
      </p:pic>
    </p:spTree>
    <p:extLst>
      <p:ext uri="{BB962C8B-B14F-4D97-AF65-F5344CB8AC3E}">
        <p14:creationId xmlns:p14="http://schemas.microsoft.com/office/powerpoint/2010/main" val="302215279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6668AA-6960-C344-94CA-40B758B274B4}"/>
              </a:ext>
            </a:extLst>
          </p:cNvPr>
          <p:cNvSpPr>
            <a:spLocks noGrp="1"/>
          </p:cNvSpPr>
          <p:nvPr>
            <p:ph type="title"/>
          </p:nvPr>
        </p:nvSpPr>
        <p:spPr/>
        <p:txBody>
          <a:bodyPr/>
          <a:lstStyle/>
          <a:p>
            <a:r>
              <a:rPr lang="en-US" dirty="0"/>
              <a:t>Reviva Labs Skin Care</a:t>
            </a:r>
          </a:p>
        </p:txBody>
      </p:sp>
      <p:sp>
        <p:nvSpPr>
          <p:cNvPr id="3" name="Content Placeholder 2">
            <a:extLst>
              <a:ext uri="{FF2B5EF4-FFF2-40B4-BE49-F238E27FC236}">
                <a16:creationId xmlns="" xmlns:a16="http://schemas.microsoft.com/office/drawing/2014/main" id="{7EA6B1AF-83CF-554A-B5D6-F9F1EBBD5737}"/>
              </a:ext>
            </a:extLst>
          </p:cNvPr>
          <p:cNvSpPr>
            <a:spLocks noGrp="1"/>
          </p:cNvSpPr>
          <p:nvPr>
            <p:ph idx="1"/>
          </p:nvPr>
        </p:nvSpPr>
        <p:spPr>
          <a:xfrm>
            <a:off x="628652" y="2584578"/>
            <a:ext cx="4698723" cy="2087306"/>
          </a:xfrm>
        </p:spPr>
        <p:txBody>
          <a:bodyPr/>
          <a:lstStyle/>
          <a:p>
            <a:pPr marL="171450" indent="-171450">
              <a:buFont typeface="Wingdings" pitchFamily="2" charset="2"/>
              <a:buChar char="§"/>
            </a:pPr>
            <a:r>
              <a:rPr lang="en-US" dirty="0"/>
              <a:t>Lip balm with Vitamin E and </a:t>
            </a:r>
            <a:r>
              <a:rPr lang="en-US" dirty="0" smtClean="0"/>
              <a:t>Allantoin </a:t>
            </a:r>
            <a:r>
              <a:rPr lang="en-US" dirty="0"/>
              <a:t>in a natural beeswax base.</a:t>
            </a:r>
          </a:p>
          <a:p>
            <a:pPr marL="171450" indent="-171450">
              <a:buFont typeface="Wingdings" pitchFamily="2" charset="2"/>
              <a:buChar char="§"/>
            </a:pPr>
            <a:r>
              <a:rPr lang="en-US" dirty="0"/>
              <a:t>Moisturizes and soothes chapped, dry and cracked lips while protecting against UVA/UVB rays and wind damage.</a:t>
            </a:r>
          </a:p>
          <a:p>
            <a:pPr marL="171450" indent="-171450">
              <a:buFont typeface="Wingdings" pitchFamily="2" charset="2"/>
              <a:buChar char="§"/>
            </a:pPr>
            <a:r>
              <a:rPr lang="en-US" dirty="0"/>
              <a:t>Can apply over or under lipstick.</a:t>
            </a:r>
          </a:p>
          <a:p>
            <a:pPr marL="171450" indent="-171450">
              <a:buFont typeface="Wingdings" pitchFamily="2" charset="2"/>
              <a:buChar char="§"/>
            </a:pPr>
            <a:r>
              <a:rPr lang="en-US" dirty="0"/>
              <a:t>Translucent coverage ideal for women and men!</a:t>
            </a:r>
          </a:p>
          <a:p>
            <a:r>
              <a:rPr lang="en-US" dirty="0"/>
              <a:t>Our Vitamin E Oil E-Stick has been designed to naturally protect your lips which are vulnerable to drying and cracking or burning. But it can also be used under eyes, on cheeks, or any place that’s exposed to the sun or drying environments. </a:t>
            </a:r>
            <a:endParaRPr lang="en-US" dirty="0" smtClean="0"/>
          </a:p>
          <a:p>
            <a:r>
              <a:rPr lang="en-US" dirty="0" smtClean="0"/>
              <a:t>It’s </a:t>
            </a:r>
            <a:r>
              <a:rPr lang="en-US" dirty="0"/>
              <a:t>natural beeswax base and soothing formula containing soy, Vitamin E and </a:t>
            </a:r>
            <a:r>
              <a:rPr lang="en-US" dirty="0" smtClean="0"/>
              <a:t>Allantoin </a:t>
            </a:r>
            <a:r>
              <a:rPr lang="en-US" dirty="0"/>
              <a:t>will help to rehydrate dry, cracked lips while healing and soothing.</a:t>
            </a:r>
          </a:p>
          <a:p>
            <a:endParaRPr lang="en-US" dirty="0"/>
          </a:p>
        </p:txBody>
      </p:sp>
      <p:sp>
        <p:nvSpPr>
          <p:cNvPr id="4" name="Footer Placeholder 3">
            <a:extLst>
              <a:ext uri="{FF2B5EF4-FFF2-40B4-BE49-F238E27FC236}">
                <a16:creationId xmlns="" xmlns:a16="http://schemas.microsoft.com/office/drawing/2014/main" id="{C3569065-A7BC-2A4F-877D-96A5F8604475}"/>
              </a:ext>
            </a:extLst>
          </p:cNvPr>
          <p:cNvSpPr>
            <a:spLocks noGrp="1"/>
          </p:cNvSpPr>
          <p:nvPr>
            <p:ph type="ftr" sz="quarter" idx="11"/>
          </p:nvPr>
        </p:nvSpPr>
        <p:spPr>
          <a:xfrm>
            <a:off x="3419459" y="6356443"/>
            <a:ext cx="4255866" cy="365125"/>
          </a:xfrm>
        </p:spPr>
        <p:txBody>
          <a:bodyPr/>
          <a:lstStyle/>
          <a:p>
            <a:r>
              <a:rPr dirty="0">
                <a:solidFill>
                  <a:prstClr val="black"/>
                </a:solidFill>
                <a:latin typeface="Calibri"/>
              </a:rPr>
              <a:t>© Reviva Labs </a:t>
            </a:r>
            <a:r>
              <a:rPr dirty="0" err="1">
                <a:solidFill>
                  <a:prstClr val="black"/>
                </a:solidFill>
                <a:latin typeface="Calibri"/>
              </a:rPr>
              <a:t>Inc</a:t>
            </a:r>
            <a:r>
              <a:rPr dirty="0">
                <a:solidFill>
                  <a:prstClr val="black"/>
                </a:solidFill>
                <a:latin typeface="Calibri"/>
              </a:rPr>
              <a:t>, Haddonfield NJ USA • www.revivalabs.com </a:t>
            </a:r>
          </a:p>
        </p:txBody>
      </p:sp>
      <p:sp>
        <p:nvSpPr>
          <p:cNvPr id="5" name="Slide Number Placeholder 4">
            <a:extLst>
              <a:ext uri="{FF2B5EF4-FFF2-40B4-BE49-F238E27FC236}">
                <a16:creationId xmlns="" xmlns:a16="http://schemas.microsoft.com/office/drawing/2014/main" id="{E02ABCBC-D206-7147-85AF-E63814A423F8}"/>
              </a:ext>
            </a:extLst>
          </p:cNvPr>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14</a:t>
            </a:fld>
            <a:endParaRPr lang="en-US">
              <a:ln>
                <a:solidFill>
                  <a:srgbClr val="E7E6E6">
                    <a:lumMod val="90000"/>
                  </a:srgbClr>
                </a:solidFill>
              </a:ln>
              <a:solidFill>
                <a:prstClr val="black">
                  <a:tint val="75000"/>
                </a:prstClr>
              </a:solidFill>
              <a:latin typeface="Calibri"/>
            </a:endParaRPr>
          </a:p>
        </p:txBody>
      </p:sp>
      <p:sp>
        <p:nvSpPr>
          <p:cNvPr id="6" name="Content Placeholder 5">
            <a:extLst>
              <a:ext uri="{FF2B5EF4-FFF2-40B4-BE49-F238E27FC236}">
                <a16:creationId xmlns="" xmlns:a16="http://schemas.microsoft.com/office/drawing/2014/main" id="{336613D4-B4A8-9749-8C57-FF2374284E7E}"/>
              </a:ext>
            </a:extLst>
          </p:cNvPr>
          <p:cNvSpPr>
            <a:spLocks noGrp="1"/>
          </p:cNvSpPr>
          <p:nvPr>
            <p:ph sz="quarter" idx="13"/>
          </p:nvPr>
        </p:nvSpPr>
        <p:spPr/>
        <p:txBody>
          <a:bodyPr/>
          <a:lstStyle/>
          <a:p>
            <a:r>
              <a:rPr lang="en-US" dirty="0"/>
              <a:t>Vitamin E-Stick</a:t>
            </a:r>
          </a:p>
        </p:txBody>
      </p:sp>
      <p:sp>
        <p:nvSpPr>
          <p:cNvPr id="7" name="Text Placeholder 6">
            <a:extLst>
              <a:ext uri="{FF2B5EF4-FFF2-40B4-BE49-F238E27FC236}">
                <a16:creationId xmlns="" xmlns:a16="http://schemas.microsoft.com/office/drawing/2014/main" id="{A21E7817-596C-D742-A96A-3ECF2F201D2F}"/>
              </a:ext>
            </a:extLst>
          </p:cNvPr>
          <p:cNvSpPr>
            <a:spLocks noGrp="1"/>
          </p:cNvSpPr>
          <p:nvPr>
            <p:ph type="body" sz="quarter" idx="14"/>
          </p:nvPr>
        </p:nvSpPr>
        <p:spPr>
          <a:xfrm>
            <a:off x="726349" y="2119440"/>
            <a:ext cx="4698724" cy="465138"/>
          </a:xfrm>
        </p:spPr>
        <p:txBody>
          <a:bodyPr/>
          <a:lstStyle/>
          <a:p>
            <a:r>
              <a:rPr lang="en-US" dirty="0"/>
              <a:t>With SPF 15</a:t>
            </a:r>
          </a:p>
        </p:txBody>
      </p:sp>
      <p:sp>
        <p:nvSpPr>
          <p:cNvPr id="8" name="Text Placeholder 7">
            <a:extLst>
              <a:ext uri="{FF2B5EF4-FFF2-40B4-BE49-F238E27FC236}">
                <a16:creationId xmlns="" xmlns:a16="http://schemas.microsoft.com/office/drawing/2014/main" id="{2CB562FE-8B2D-E349-97B4-1A68B66A72D4}"/>
              </a:ext>
            </a:extLst>
          </p:cNvPr>
          <p:cNvSpPr>
            <a:spLocks noGrp="1"/>
          </p:cNvSpPr>
          <p:nvPr>
            <p:ph type="body" sz="quarter" idx="15"/>
          </p:nvPr>
        </p:nvSpPr>
        <p:spPr>
          <a:xfrm>
            <a:off x="628652" y="5220337"/>
            <a:ext cx="4698723" cy="1136106"/>
          </a:xfrm>
        </p:spPr>
        <p:txBody>
          <a:bodyPr/>
          <a:lstStyle/>
          <a:p>
            <a:endParaRPr lang="en-US" dirty="0" smtClean="0"/>
          </a:p>
          <a:p>
            <a:r>
              <a:rPr lang="en-US" dirty="0" smtClean="0"/>
              <a:t>Directions</a:t>
            </a:r>
            <a:r>
              <a:rPr lang="en-US" dirty="0"/>
              <a:t>: Apply to lips or under eyes for moisture and sun protection.</a:t>
            </a:r>
          </a:p>
        </p:txBody>
      </p:sp>
      <p:pic>
        <p:nvPicPr>
          <p:cNvPr id="12" name="Picture Placeholder 11">
            <a:extLst>
              <a:ext uri="{FF2B5EF4-FFF2-40B4-BE49-F238E27FC236}">
                <a16:creationId xmlns="" xmlns:a16="http://schemas.microsoft.com/office/drawing/2014/main" id="{66F0C9A9-4764-B54B-8FB9-CC7E7B985B1B}"/>
              </a:ext>
            </a:extLst>
          </p:cNvPr>
          <p:cNvPicPr>
            <a:picLocks noGrp="1" noChangeAspect="1"/>
          </p:cNvPicPr>
          <p:nvPr>
            <p:ph type="pic" sz="quarter" idx="16"/>
          </p:nvPr>
        </p:nvPicPr>
        <p:blipFill>
          <a:blip r:embed="rId2" cstate="print">
            <a:extLst>
              <a:ext uri="{28A0092B-C50C-407E-A947-70E740481C1C}">
                <a14:useLocalDpi xmlns:a14="http://schemas.microsoft.com/office/drawing/2010/main"/>
              </a:ext>
            </a:extLst>
          </a:blip>
          <a:srcRect t="-16447" b="-16447"/>
          <a:stretch>
            <a:fillRect/>
          </a:stretch>
        </p:blipFill>
        <p:spPr>
          <a:xfrm>
            <a:off x="5532195" y="1430223"/>
            <a:ext cx="2755347" cy="4741865"/>
          </a:xfrm>
        </p:spPr>
      </p:pic>
      <p:sp>
        <p:nvSpPr>
          <p:cNvPr id="10" name="Text Placeholder 9">
            <a:extLst>
              <a:ext uri="{FF2B5EF4-FFF2-40B4-BE49-F238E27FC236}">
                <a16:creationId xmlns="" xmlns:a16="http://schemas.microsoft.com/office/drawing/2014/main" id="{567AEE56-9763-C243-8366-B144F027B7EB}"/>
              </a:ext>
            </a:extLst>
          </p:cNvPr>
          <p:cNvSpPr>
            <a:spLocks noGrp="1"/>
          </p:cNvSpPr>
          <p:nvPr>
            <p:ph type="body" sz="quarter" idx="17"/>
          </p:nvPr>
        </p:nvSpPr>
        <p:spPr>
          <a:xfrm>
            <a:off x="6426150" y="5377336"/>
            <a:ext cx="1731701" cy="807564"/>
          </a:xfrm>
        </p:spPr>
        <p:txBody>
          <a:bodyPr/>
          <a:lstStyle/>
          <a:p>
            <a:r>
              <a:rPr lang="en-US" dirty="0" smtClean="0"/>
              <a:t>MSRP $5</a:t>
            </a:r>
            <a:endParaRPr lang="en-US" dirty="0"/>
          </a:p>
        </p:txBody>
      </p:sp>
    </p:spTree>
    <p:extLst>
      <p:ext uri="{BB962C8B-B14F-4D97-AF65-F5344CB8AC3E}">
        <p14:creationId xmlns:p14="http://schemas.microsoft.com/office/powerpoint/2010/main" val="38573296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Reviva Labs Skincare Collections</a:t>
            </a:r>
            <a:br>
              <a:rPr lang="en-US" sz="2800" dirty="0" smtClean="0"/>
            </a:br>
            <a:r>
              <a:rPr lang="en-US" sz="2800" dirty="0" smtClean="0"/>
              <a:t>Problem &amp; Solutions</a:t>
            </a:r>
            <a:endParaRPr lang="en-US" sz="28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277501946"/>
              </p:ext>
            </p:extLst>
          </p:nvPr>
        </p:nvGraphicFramePr>
        <p:xfrm>
          <a:off x="418862" y="1609471"/>
          <a:ext cx="8579889" cy="4241799"/>
        </p:xfrm>
        <a:graphic>
          <a:graphicData uri="http://schemas.openxmlformats.org/drawingml/2006/table">
            <a:tbl>
              <a:tblPr firstRow="1" bandRow="1">
                <a:tableStyleId>{2D5ABB26-0587-4C30-8999-92F81FD0307C}</a:tableStyleId>
              </a:tblPr>
              <a:tblGrid>
                <a:gridCol w="2175373"/>
                <a:gridCol w="1499792"/>
                <a:gridCol w="1013373"/>
                <a:gridCol w="1432233"/>
                <a:gridCol w="2459118"/>
              </a:tblGrid>
              <a:tr h="370840">
                <a:tc>
                  <a:txBody>
                    <a:bodyPr/>
                    <a:lstStyle/>
                    <a:p>
                      <a:pPr algn="ctr"/>
                      <a:r>
                        <a:rPr lang="en-US" sz="1800" b="1" dirty="0" smtClean="0">
                          <a:solidFill>
                            <a:srgbClr val="44546A"/>
                          </a:solidFill>
                        </a:rPr>
                        <a:t>Problem</a:t>
                      </a:r>
                      <a:endParaRPr lang="en-US" sz="1800" b="1" dirty="0">
                        <a:solidFill>
                          <a:srgbClr val="44546A"/>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en-US" sz="1800" b="1" dirty="0" smtClean="0">
                          <a:solidFill>
                            <a:srgbClr val="44546A"/>
                          </a:solidFill>
                        </a:rPr>
                        <a:t>       </a:t>
                      </a:r>
                      <a:r>
                        <a:rPr lang="en-US" sz="1800" b="1" dirty="0" smtClean="0">
                          <a:solidFill>
                            <a:srgbClr val="44546A"/>
                          </a:solidFill>
                        </a:rPr>
                        <a:t>Solutions</a:t>
                      </a:r>
                      <a:endParaRPr lang="en-US" sz="1800" b="1" dirty="0">
                        <a:solidFill>
                          <a:srgbClr val="44546A"/>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b="1" dirty="0" smtClean="0">
                          <a:solidFill>
                            <a:srgbClr val="44546A"/>
                          </a:solidFill>
                        </a:rPr>
                        <a:t>Everyone Needs</a:t>
                      </a:r>
                      <a:endParaRPr lang="en-US" sz="1800" b="1" dirty="0">
                        <a:solidFill>
                          <a:srgbClr val="44546A"/>
                        </a:solidFill>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tcPr>
                </a:tc>
              </a:tr>
              <a:tr h="465000">
                <a:tc>
                  <a:txBody>
                    <a:bodyPr/>
                    <a:lstStyle/>
                    <a:p>
                      <a:pPr algn="ctr"/>
                      <a:r>
                        <a:rPr lang="en-US" sz="1400" b="1" dirty="0" smtClean="0">
                          <a:solidFill>
                            <a:schemeClr val="tx2"/>
                          </a:solidFill>
                        </a:rPr>
                        <a:t>Fine</a:t>
                      </a:r>
                      <a:r>
                        <a:rPr lang="en-US" sz="1400" b="1" baseline="0" dirty="0" smtClean="0">
                          <a:solidFill>
                            <a:schemeClr val="tx2"/>
                          </a:solidFill>
                        </a:rPr>
                        <a:t> Lines &amp; Wrinkles</a:t>
                      </a:r>
                    </a:p>
                    <a:p>
                      <a:pPr algn="ctr"/>
                      <a:endParaRPr lang="en-US" sz="1400" b="1" dirty="0" smtClean="0">
                        <a:solidFill>
                          <a:schemeClr val="tx2"/>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chemeClr val="accent6">
                              <a:lumMod val="75000"/>
                            </a:schemeClr>
                          </a:solidFill>
                        </a:rPr>
                        <a:t>Firming</a:t>
                      </a:r>
                      <a:r>
                        <a:rPr lang="en-US" sz="1400" b="0" baseline="0" dirty="0" smtClean="0">
                          <a:solidFill>
                            <a:schemeClr val="accent6">
                              <a:lumMod val="75000"/>
                            </a:schemeClr>
                          </a:solidFill>
                        </a:rPr>
                        <a:t> </a:t>
                      </a:r>
                    </a:p>
                    <a:p>
                      <a:pPr algn="ctr"/>
                      <a:r>
                        <a:rPr lang="en-US" sz="1400" b="0" baseline="0" dirty="0" smtClean="0">
                          <a:solidFill>
                            <a:schemeClr val="accent6">
                              <a:lumMod val="75000"/>
                            </a:schemeClr>
                          </a:solidFill>
                        </a:rPr>
                        <a:t>Collection</a:t>
                      </a:r>
                      <a:endParaRPr lang="en-US" sz="1400" b="0" dirty="0" smtClean="0">
                        <a:solidFill>
                          <a:schemeClr val="accent6">
                            <a:lumMod val="7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90529E"/>
                          </a:solidFill>
                        </a:rPr>
                        <a:t>Anti-Aging</a:t>
                      </a:r>
                      <a:r>
                        <a:rPr lang="en-US" sz="1400" b="0" baseline="0" dirty="0" smtClean="0">
                          <a:solidFill>
                            <a:srgbClr val="90529E"/>
                          </a:solidFill>
                        </a:rPr>
                        <a:t> Trio</a:t>
                      </a:r>
                      <a:endParaRPr lang="en-US" sz="1400" b="0" dirty="0">
                        <a:solidFill>
                          <a:srgbClr val="90529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2E6BB4"/>
                          </a:solidFill>
                        </a:rPr>
                        <a:t>Hyaluronic</a:t>
                      </a:r>
                      <a:r>
                        <a:rPr lang="en-US" sz="1400" b="0" baseline="0" dirty="0" smtClean="0">
                          <a:solidFill>
                            <a:srgbClr val="2E6BB4"/>
                          </a:solidFill>
                        </a:rPr>
                        <a:t> Acid Serum</a:t>
                      </a:r>
                      <a:endParaRPr lang="en-US" sz="1400" b="0" dirty="0">
                        <a:solidFill>
                          <a:srgbClr val="2E6BB4"/>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lgn="ctr">
                        <a:buFont typeface="Wingdings" charset="2"/>
                        <a:buNone/>
                      </a:pPr>
                      <a:endParaRPr lang="en-US" sz="1400" b="0" dirty="0" smtClean="0">
                        <a:solidFill>
                          <a:srgbClr val="A91B46"/>
                        </a:solidFill>
                      </a:endParaRPr>
                    </a:p>
                    <a:p>
                      <a:pPr marL="0" marR="0" indent="0" algn="ctr" defTabSz="914377" rtl="0" eaLnBrk="1" fontAlgn="auto" latinLnBrk="0" hangingPunct="1">
                        <a:lnSpc>
                          <a:spcPct val="100000"/>
                        </a:lnSpc>
                        <a:spcBef>
                          <a:spcPts val="0"/>
                        </a:spcBef>
                        <a:spcAft>
                          <a:spcPts val="0"/>
                        </a:spcAft>
                        <a:buClrTx/>
                        <a:buSzTx/>
                        <a:buFont typeface="Wingdings" charset="2"/>
                        <a:buNone/>
                        <a:tabLst/>
                        <a:defRPr/>
                      </a:pPr>
                      <a:r>
                        <a:rPr lang="en-US" sz="1400" b="0" baseline="0" dirty="0" smtClean="0">
                          <a:solidFill>
                            <a:srgbClr val="A91B46"/>
                          </a:solidFill>
                        </a:rPr>
                        <a:t>Light Skin Peel Mild Exfoliant</a:t>
                      </a:r>
                      <a:endParaRPr lang="en-US" sz="1400" b="0" dirty="0" smtClean="0">
                        <a:solidFill>
                          <a:schemeClr val="accent4">
                            <a:lumMod val="75000"/>
                          </a:schemeClr>
                        </a:solidFill>
                      </a:endParaRPr>
                    </a:p>
                    <a:p>
                      <a:pPr algn="ctr"/>
                      <a:r>
                        <a:rPr lang="en-US" sz="1400" b="0" dirty="0" smtClean="0">
                          <a:solidFill>
                            <a:schemeClr val="accent4">
                              <a:lumMod val="75000"/>
                            </a:schemeClr>
                          </a:solidFill>
                        </a:rPr>
                        <a:t>SPF</a:t>
                      </a:r>
                      <a:r>
                        <a:rPr lang="en-US" sz="1400" b="0" baseline="0" dirty="0" smtClean="0">
                          <a:solidFill>
                            <a:schemeClr val="accent4">
                              <a:lumMod val="75000"/>
                            </a:schemeClr>
                          </a:solidFill>
                        </a:rPr>
                        <a:t> 25 Sun Protective Moisturizer</a:t>
                      </a:r>
                      <a:endParaRPr lang="en-US" sz="1400" b="0" dirty="0">
                        <a:solidFill>
                          <a:schemeClr val="accent4">
                            <a:lumMod val="75000"/>
                          </a:schemeClr>
                        </a:solidFill>
                      </a:endParaRPr>
                    </a:p>
                  </a:txBody>
                  <a:tcPr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b="1" dirty="0" smtClean="0">
                          <a:solidFill>
                            <a:schemeClr val="tx2"/>
                          </a:solidFill>
                        </a:rPr>
                        <a:t>Uneven,</a:t>
                      </a:r>
                      <a:r>
                        <a:rPr lang="en-US" sz="1400" b="1" baseline="0" dirty="0" smtClean="0">
                          <a:solidFill>
                            <a:schemeClr val="tx2"/>
                          </a:solidFill>
                        </a:rPr>
                        <a:t> dull s</a:t>
                      </a:r>
                      <a:r>
                        <a:rPr lang="en-US" sz="1400" b="1" dirty="0" smtClean="0">
                          <a:solidFill>
                            <a:schemeClr val="tx2"/>
                          </a:solidFill>
                        </a:rPr>
                        <a:t>kin tone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FF6600"/>
                          </a:solidFill>
                        </a:rPr>
                        <a:t>Brightening Collection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90529E"/>
                          </a:solidFill>
                        </a:rPr>
                        <a:t>Anti-Aging Trio</a:t>
                      </a:r>
                      <a:endParaRPr lang="en-US" sz="1400" b="0" dirty="0">
                        <a:solidFill>
                          <a:srgbClr val="90529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lgn="ctr">
                        <a:buFont typeface="Wingdings" charset="2"/>
                        <a:buNone/>
                      </a:pPr>
                      <a:r>
                        <a:rPr lang="en-US" sz="1400" b="0" baseline="0" dirty="0" smtClean="0">
                          <a:solidFill>
                            <a:srgbClr val="A91B46"/>
                          </a:solidFill>
                        </a:rPr>
                        <a:t>Light Skin Peel Mild Exfoliant</a:t>
                      </a:r>
                    </a:p>
                    <a:p>
                      <a:pPr algn="ctr"/>
                      <a:r>
                        <a:rPr lang="en-US" sz="1400" b="0" dirty="0" smtClean="0">
                          <a:solidFill>
                            <a:schemeClr val="accent4">
                              <a:lumMod val="75000"/>
                            </a:schemeClr>
                          </a:solidFill>
                        </a:rPr>
                        <a:t>SPF</a:t>
                      </a:r>
                      <a:r>
                        <a:rPr lang="en-US" sz="1400" b="0" baseline="0" dirty="0" smtClean="0">
                          <a:solidFill>
                            <a:schemeClr val="accent4">
                              <a:lumMod val="75000"/>
                            </a:schemeClr>
                          </a:solidFill>
                        </a:rPr>
                        <a:t> 25 Sun Protective Moisturizer</a:t>
                      </a:r>
                      <a:endParaRPr lang="en-US" sz="1400" b="0" dirty="0" smtClean="0">
                        <a:solidFill>
                          <a:schemeClr val="accent4">
                            <a:lumMod val="7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b="1" dirty="0" smtClean="0">
                          <a:solidFill>
                            <a:schemeClr val="tx2"/>
                          </a:solidFill>
                        </a:rPr>
                        <a:t>Dark Spots, discoloration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FF6600"/>
                          </a:solidFill>
                        </a:rPr>
                        <a:t>Brightening</a:t>
                      </a:r>
                      <a:r>
                        <a:rPr lang="en-US" sz="1400" b="0" baseline="0" dirty="0" smtClean="0">
                          <a:solidFill>
                            <a:srgbClr val="FF6600"/>
                          </a:solidFill>
                        </a:rPr>
                        <a:t> Collection</a:t>
                      </a:r>
                      <a:endParaRPr lang="en-US" sz="1400" b="0" dirty="0" smtClean="0">
                        <a:solidFill>
                          <a:srgbClr val="FF6600"/>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90529E"/>
                          </a:solidFill>
                        </a:rPr>
                        <a:t>Anti-Aging Trio</a:t>
                      </a:r>
                      <a:endParaRPr lang="en-US" sz="1400" b="0" dirty="0">
                        <a:solidFill>
                          <a:srgbClr val="90529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indent="0" algn="ctr">
                        <a:buFont typeface="Wingdings" charset="2"/>
                        <a:buNone/>
                      </a:pPr>
                      <a:r>
                        <a:rPr lang="en-US" sz="1400" b="0" baseline="0" dirty="0" smtClean="0">
                          <a:solidFill>
                            <a:srgbClr val="A91B46"/>
                          </a:solidFill>
                        </a:rPr>
                        <a:t>Light Skin Peel Mild Exfoliant</a:t>
                      </a:r>
                    </a:p>
                    <a:p>
                      <a:pPr algn="ctr"/>
                      <a:r>
                        <a:rPr lang="en-US" sz="1400" b="0" dirty="0" smtClean="0">
                          <a:solidFill>
                            <a:schemeClr val="accent4">
                              <a:lumMod val="75000"/>
                            </a:schemeClr>
                          </a:solidFill>
                        </a:rPr>
                        <a:t>SPF</a:t>
                      </a:r>
                      <a:r>
                        <a:rPr lang="en-US" sz="1400" b="0" baseline="0" dirty="0" smtClean="0">
                          <a:solidFill>
                            <a:schemeClr val="accent4">
                              <a:lumMod val="75000"/>
                            </a:schemeClr>
                          </a:solidFill>
                        </a:rPr>
                        <a:t> 25 Sun Protective Moisturizer</a:t>
                      </a:r>
                      <a:endParaRPr lang="en-US" sz="1400" b="0" dirty="0" smtClean="0">
                        <a:solidFill>
                          <a:schemeClr val="accent4">
                            <a:lumMod val="7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b="1" dirty="0" smtClean="0">
                          <a:solidFill>
                            <a:schemeClr val="tx2"/>
                          </a:solidFill>
                        </a:rPr>
                        <a:t>Rough</a:t>
                      </a:r>
                      <a:r>
                        <a:rPr lang="en-US" sz="1400" b="1" baseline="0" dirty="0" smtClean="0">
                          <a:solidFill>
                            <a:schemeClr val="tx2"/>
                          </a:solidFill>
                        </a:rPr>
                        <a:t> texture, flakiness, dehydrated, sensitive</a:t>
                      </a:r>
                      <a:endParaRPr lang="en-US" sz="1400" b="1" dirty="0" smtClean="0">
                        <a:solidFill>
                          <a:schemeClr val="tx2"/>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2E6BB4"/>
                          </a:solidFill>
                        </a:rPr>
                        <a:t>Hydrating Collection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90529E"/>
                          </a:solidFill>
                        </a:rPr>
                        <a:t>Anti-Aging Trio</a:t>
                      </a:r>
                      <a:endParaRPr lang="en-US" sz="1400" b="0" dirty="0">
                        <a:solidFill>
                          <a:srgbClr val="90529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sz="1400" b="0" dirty="0"/>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 typeface="Wingdings" charset="2"/>
                        <a:buNone/>
                        <a:tabLst/>
                        <a:defRPr/>
                      </a:pPr>
                      <a:r>
                        <a:rPr lang="en-US" sz="1400" b="0" baseline="0" dirty="0" smtClean="0">
                          <a:solidFill>
                            <a:srgbClr val="A91B46"/>
                          </a:solidFill>
                        </a:rPr>
                        <a:t>Light Skin Peel Mild Exfoliant</a:t>
                      </a:r>
                    </a:p>
                    <a:p>
                      <a:pPr algn="ctr"/>
                      <a:r>
                        <a:rPr lang="en-US" sz="1400" b="0" dirty="0" smtClean="0">
                          <a:solidFill>
                            <a:schemeClr val="accent4">
                              <a:lumMod val="75000"/>
                            </a:schemeClr>
                          </a:solidFill>
                        </a:rPr>
                        <a:t>SPF</a:t>
                      </a:r>
                      <a:r>
                        <a:rPr lang="en-US" sz="1400" b="0" baseline="0" dirty="0" smtClean="0">
                          <a:solidFill>
                            <a:schemeClr val="accent4">
                              <a:lumMod val="75000"/>
                            </a:schemeClr>
                          </a:solidFill>
                        </a:rPr>
                        <a:t> 25 Sun Protective Moisturizer</a:t>
                      </a:r>
                      <a:endParaRPr lang="en-US" sz="1400" b="0" dirty="0" smtClean="0">
                        <a:solidFill>
                          <a:schemeClr val="accent4">
                            <a:lumMod val="75000"/>
                          </a:schemeClr>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0840">
                <a:tc>
                  <a:txBody>
                    <a:bodyPr/>
                    <a:lstStyle/>
                    <a:p>
                      <a:pPr algn="ctr"/>
                      <a:r>
                        <a:rPr lang="en-US" sz="1400" b="1" baseline="0" dirty="0" smtClean="0">
                          <a:solidFill>
                            <a:schemeClr val="tx2"/>
                          </a:solidFill>
                        </a:rPr>
                        <a:t>Lack of firmness/tone, wrinkles</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baseline="0" dirty="0" smtClean="0">
                          <a:solidFill>
                            <a:schemeClr val="accent6">
                              <a:lumMod val="75000"/>
                            </a:schemeClr>
                          </a:solidFill>
                        </a:rPr>
                        <a:t>Firming </a:t>
                      </a:r>
                    </a:p>
                    <a:p>
                      <a:pPr algn="ctr"/>
                      <a:r>
                        <a:rPr lang="en-US" sz="1400" b="0" baseline="0" dirty="0" smtClean="0">
                          <a:solidFill>
                            <a:schemeClr val="accent6">
                              <a:lumMod val="75000"/>
                            </a:schemeClr>
                          </a:solidFill>
                        </a:rPr>
                        <a:t>Collection</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90529E"/>
                          </a:solidFill>
                        </a:rPr>
                        <a:t>Anti-Aging</a:t>
                      </a:r>
                      <a:r>
                        <a:rPr lang="en-US" sz="1400" b="0" baseline="0" dirty="0" smtClean="0">
                          <a:solidFill>
                            <a:srgbClr val="90529E"/>
                          </a:solidFill>
                        </a:rPr>
                        <a:t> Trio</a:t>
                      </a:r>
                      <a:endParaRPr lang="en-US" sz="1400" b="0" dirty="0">
                        <a:solidFill>
                          <a:srgbClr val="90529E"/>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400" b="0" dirty="0" smtClean="0">
                          <a:solidFill>
                            <a:srgbClr val="2E6BB4"/>
                          </a:solidFill>
                        </a:rPr>
                        <a:t>Collagen Serum &amp; Collagen</a:t>
                      </a:r>
                      <a:r>
                        <a:rPr lang="en-US" sz="1400" b="0" baseline="0" dirty="0" smtClean="0">
                          <a:solidFill>
                            <a:srgbClr val="2E6BB4"/>
                          </a:solidFill>
                        </a:rPr>
                        <a:t> Night Crème</a:t>
                      </a: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914377" rtl="0" eaLnBrk="1" fontAlgn="auto" latinLnBrk="0" hangingPunct="1">
                        <a:lnSpc>
                          <a:spcPct val="100000"/>
                        </a:lnSpc>
                        <a:spcBef>
                          <a:spcPts val="0"/>
                        </a:spcBef>
                        <a:spcAft>
                          <a:spcPts val="0"/>
                        </a:spcAft>
                        <a:buClrTx/>
                        <a:buSzTx/>
                        <a:buFont typeface="Wingdings" charset="2"/>
                        <a:buNone/>
                        <a:tabLst/>
                        <a:defRPr/>
                      </a:pPr>
                      <a:r>
                        <a:rPr lang="en-US" sz="1400" b="0" baseline="0" dirty="0" smtClean="0">
                          <a:solidFill>
                            <a:srgbClr val="A91B46"/>
                          </a:solidFill>
                        </a:rPr>
                        <a:t>Light Skin Peel Mild Exfoliant</a:t>
                      </a:r>
                    </a:p>
                    <a:p>
                      <a:pPr algn="ctr"/>
                      <a:r>
                        <a:rPr lang="en-US" sz="1400" b="0" dirty="0" smtClean="0">
                          <a:solidFill>
                            <a:schemeClr val="accent4">
                              <a:lumMod val="75000"/>
                            </a:schemeClr>
                          </a:solidFill>
                        </a:rPr>
                        <a:t>SPF</a:t>
                      </a:r>
                      <a:r>
                        <a:rPr lang="en-US" sz="1400" b="0" baseline="0" dirty="0" smtClean="0">
                          <a:solidFill>
                            <a:schemeClr val="accent4">
                              <a:lumMod val="75000"/>
                            </a:schemeClr>
                          </a:solidFill>
                        </a:rPr>
                        <a:t> 25 Sun Protective Moisturizer</a:t>
                      </a:r>
                      <a:endParaRPr lang="en-US" sz="1400" b="0" baseline="0" dirty="0" smtClean="0">
                        <a:solidFill>
                          <a:srgbClr val="2E6BB4"/>
                        </a:solidFill>
                      </a:endParaRPr>
                    </a:p>
                  </a:txBody>
                  <a:tcPr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 name="Footer Placeholder 3"/>
          <p:cNvSpPr>
            <a:spLocks noGrp="1"/>
          </p:cNvSpPr>
          <p:nvPr>
            <p:ph type="ftr" sz="quarter" idx="11"/>
          </p:nvPr>
        </p:nvSpPr>
        <p:spPr>
          <a:xfrm>
            <a:off x="4589225" y="6492887"/>
            <a:ext cx="3086100" cy="365125"/>
          </a:xfrm>
        </p:spPr>
        <p:txBody>
          <a:bodyPr/>
          <a:lstStyle/>
          <a:p>
            <a:r>
              <a:rPr sz="800" dirty="0">
                <a:solidFill>
                  <a:prstClr val="black"/>
                </a:solidFill>
                <a:latin typeface="Calibri"/>
              </a:rPr>
              <a:t>© Reviva Labs Inc., Haddonfield NJ USA • www.revivalabs.com </a:t>
            </a:r>
          </a:p>
        </p:txBody>
      </p:sp>
      <p:sp>
        <p:nvSpPr>
          <p:cNvPr id="5" name="Slide Number Placeholder 4"/>
          <p:cNvSpPr>
            <a:spLocks noGrp="1"/>
          </p:cNvSpPr>
          <p:nvPr>
            <p:ph type="sldNum" sz="quarter" idx="12"/>
          </p:nvPr>
        </p:nvSpPr>
        <p:spPr>
          <a:xfrm>
            <a:off x="616776" y="6356443"/>
            <a:ext cx="531719"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15</a:t>
            </a:fld>
            <a:endParaRPr lang="en-US" dirty="0">
              <a:ln>
                <a:solidFill>
                  <a:srgbClr val="E7E6E6">
                    <a:lumMod val="90000"/>
                  </a:srgbClr>
                </a:solidFill>
              </a:ln>
              <a:solidFill>
                <a:prstClr val="black">
                  <a:tint val="75000"/>
                </a:prstClr>
              </a:solidFill>
              <a:latin typeface="Calibri"/>
            </a:endParaRPr>
          </a:p>
        </p:txBody>
      </p:sp>
    </p:spTree>
    <p:extLst>
      <p:ext uri="{BB962C8B-B14F-4D97-AF65-F5344CB8AC3E}">
        <p14:creationId xmlns:p14="http://schemas.microsoft.com/office/powerpoint/2010/main" val="41427191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t="-16645" b="-16645"/>
          <a:stretch>
            <a:fillRect/>
          </a:stretch>
        </p:blipFill>
        <p:spPr>
          <a:xfrm>
            <a:off x="0" y="0"/>
            <a:ext cx="9144000" cy="4875200"/>
          </a:xfrm>
        </p:spPr>
      </p:pic>
      <p:sp>
        <p:nvSpPr>
          <p:cNvPr id="4" name="Title 3"/>
          <p:cNvSpPr>
            <a:spLocks noGrp="1"/>
          </p:cNvSpPr>
          <p:nvPr>
            <p:ph type="title"/>
          </p:nvPr>
        </p:nvSpPr>
        <p:spPr>
          <a:xfrm>
            <a:off x="864744" y="5437893"/>
            <a:ext cx="5755960" cy="926219"/>
          </a:xfrm>
        </p:spPr>
        <p:txBody>
          <a:bodyPr anchor="ctr" anchorCtr="0">
            <a:normAutofit/>
          </a:bodyPr>
          <a:lstStyle/>
          <a:p>
            <a:pPr algn="l"/>
            <a:r>
              <a:rPr lang="en-US" sz="2800" i="1" dirty="0"/>
              <a:t>Natural Skin Care For All Skin Types</a:t>
            </a:r>
            <a:endParaRPr lang="en-US" sz="28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6585" y="5239222"/>
            <a:ext cx="1177080" cy="1323561"/>
          </a:xfrm>
          <a:prstGeom prst="rect">
            <a:avLst/>
          </a:prstGeom>
        </p:spPr>
      </p:pic>
    </p:spTree>
    <p:extLst>
      <p:ext uri="{BB962C8B-B14F-4D97-AF65-F5344CB8AC3E}">
        <p14:creationId xmlns:p14="http://schemas.microsoft.com/office/powerpoint/2010/main" val="88103174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 History of Great Natural Skin Care</a:t>
            </a:r>
          </a:p>
        </p:txBody>
      </p:sp>
      <p:sp>
        <p:nvSpPr>
          <p:cNvPr id="4" name="Footer Placeholder 3"/>
          <p:cNvSpPr>
            <a:spLocks noGrp="1"/>
          </p:cNvSpPr>
          <p:nvPr>
            <p:ph type="ftr" sz="quarter" idx="11"/>
          </p:nvPr>
        </p:nvSpPr>
        <p:spPr/>
        <p:txBody>
          <a:bodyPr/>
          <a:lstStyle/>
          <a:p>
            <a:r>
              <a:rPr sz="900" dirty="0">
                <a:solidFill>
                  <a:prstClr val="black"/>
                </a:solidFill>
                <a:latin typeface="Calibri"/>
              </a:rPr>
              <a:t>© Reviva Labs Inc., Haddonfield NJ USA • www.revivalabs.com</a:t>
            </a:r>
            <a:r>
              <a:rPr dirty="0">
                <a:solidFill>
                  <a:prstClr val="black"/>
                </a:solidFill>
                <a:latin typeface="Calibri"/>
              </a:rPr>
              <a:t>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2</a:t>
            </a:fld>
            <a:endParaRPr lang="en-US">
              <a:ln>
                <a:solidFill>
                  <a:srgbClr val="E7E6E6">
                    <a:lumMod val="90000"/>
                  </a:srgbClr>
                </a:solidFill>
              </a:ln>
              <a:solidFill>
                <a:prstClr val="black">
                  <a:tint val="75000"/>
                </a:prstClr>
              </a:solidFill>
              <a:latin typeface="Calibri"/>
            </a:endParaRPr>
          </a:p>
        </p:txBody>
      </p:sp>
      <p:sp>
        <p:nvSpPr>
          <p:cNvPr id="8" name="TextBox 7"/>
          <p:cNvSpPr txBox="1"/>
          <p:nvPr/>
        </p:nvSpPr>
        <p:spPr>
          <a:xfrm>
            <a:off x="310768" y="3418029"/>
            <a:ext cx="6418028" cy="2062103"/>
          </a:xfrm>
          <a:prstGeom prst="rect">
            <a:avLst/>
          </a:prstGeom>
          <a:noFill/>
        </p:spPr>
        <p:txBody>
          <a:bodyPr wrap="square" rtlCol="0">
            <a:spAutoFit/>
          </a:bodyPr>
          <a:lstStyle/>
          <a:p>
            <a:pPr>
              <a:spcAft>
                <a:spcPts val="1200"/>
              </a:spcAft>
            </a:pPr>
            <a:r>
              <a:rPr lang="en-US" sz="1200" dirty="0">
                <a:solidFill>
                  <a:prstClr val="black"/>
                </a:solidFill>
                <a:latin typeface="Calibri"/>
              </a:rPr>
              <a:t>Reviva Labs was established by Steven Strassler in 1973.  As one of the first licensed aestheticians in the United States, Mr. Strassler combined his training with his interest in natural ingredients to create a new approach to skincare </a:t>
            </a:r>
            <a:r>
              <a:rPr lang="mr-IN" sz="1200" dirty="0">
                <a:solidFill>
                  <a:prstClr val="black"/>
                </a:solidFill>
                <a:latin typeface="Mangal"/>
              </a:rPr>
              <a:t>–</a:t>
            </a:r>
            <a:r>
              <a:rPr lang="en-US" sz="1200" dirty="0">
                <a:solidFill>
                  <a:prstClr val="black"/>
                </a:solidFill>
                <a:latin typeface="Calibri"/>
              </a:rPr>
              <a:t> a line of </a:t>
            </a:r>
            <a:r>
              <a:rPr lang="en-US" sz="1200" i="1" dirty="0">
                <a:solidFill>
                  <a:prstClr val="black"/>
                </a:solidFill>
                <a:latin typeface="Calibri"/>
              </a:rPr>
              <a:t>individual</a:t>
            </a:r>
            <a:r>
              <a:rPr lang="en-US" sz="1200" dirty="0">
                <a:solidFill>
                  <a:prstClr val="black"/>
                </a:solidFill>
                <a:latin typeface="Calibri"/>
              </a:rPr>
              <a:t> products for </a:t>
            </a:r>
            <a:r>
              <a:rPr lang="en-US" sz="1200" i="1" dirty="0">
                <a:solidFill>
                  <a:prstClr val="black"/>
                </a:solidFill>
                <a:latin typeface="Calibri"/>
              </a:rPr>
              <a:t>individual</a:t>
            </a:r>
            <a:r>
              <a:rPr lang="en-US" sz="1200" dirty="0">
                <a:solidFill>
                  <a:prstClr val="black"/>
                </a:solidFill>
                <a:latin typeface="Calibri"/>
              </a:rPr>
              <a:t> skin care needs. </a:t>
            </a:r>
          </a:p>
          <a:p>
            <a:pPr>
              <a:spcAft>
                <a:spcPts val="1200"/>
              </a:spcAft>
            </a:pPr>
            <a:r>
              <a:rPr lang="en-US" sz="1200" dirty="0">
                <a:solidFill>
                  <a:prstClr val="black"/>
                </a:solidFill>
                <a:latin typeface="Calibri"/>
              </a:rPr>
              <a:t>For the next 45 years, Reviva Labs has continued to be at the forefront of the natural skin care industry - formulating natural solutions to individual skin care need and pioneering innovations and “firsts” such as a non-chemical exfoliation (Light Skin Peel), the use of topical trace minerals as a catalyst for absorption, promoting the use of Elastin in the US, combining Hyaluronic Acid and Glycogen for a new ‘Intercellular’ approach in skin care and much more.  </a:t>
            </a:r>
          </a:p>
          <a:p>
            <a:pPr>
              <a:spcAft>
                <a:spcPts val="1200"/>
              </a:spcAft>
            </a:pPr>
            <a:r>
              <a:rPr lang="en-US" sz="1200" b="1" i="1" dirty="0">
                <a:solidFill>
                  <a:srgbClr val="FF289C"/>
                </a:solidFill>
                <a:latin typeface="Calibri"/>
              </a:rPr>
              <a:t>And, we’re not slowing down anytime soon!</a:t>
            </a:r>
          </a:p>
        </p:txBody>
      </p:sp>
      <p:pic>
        <p:nvPicPr>
          <p:cNvPr id="7" name="Picture 6">
            <a:extLst>
              <a:ext uri="{FF2B5EF4-FFF2-40B4-BE49-F238E27FC236}">
                <a16:creationId xmlns:a16="http://schemas.microsoft.com/office/drawing/2014/main" xmlns="" id="{4FF8A11B-95F6-5643-9767-3800239C1A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68027">
            <a:off x="6053849" y="4056645"/>
            <a:ext cx="2504226" cy="2359983"/>
          </a:xfrm>
          <a:prstGeom prst="rect">
            <a:avLst/>
          </a:prstGeom>
        </p:spPr>
      </p:pic>
      <p:pic>
        <p:nvPicPr>
          <p:cNvPr id="9" name="Content Placeholder 8"/>
          <p:cNvPicPr>
            <a:picLocks noGrp="1" noChangeAspect="1"/>
          </p:cNvPicPr>
          <p:nvPr>
            <p:ph idx="1"/>
          </p:nvPr>
        </p:nvPicPr>
        <p:blipFill>
          <a:blip r:embed="rId4" cstate="print">
            <a:extLst>
              <a:ext uri="{28A0092B-C50C-407E-A947-70E740481C1C}">
                <a14:useLocalDpi xmlns:a14="http://schemas.microsoft.com/office/drawing/2010/main"/>
              </a:ext>
            </a:extLst>
          </a:blip>
          <a:srcRect t="-109360" b="-109360"/>
          <a:stretch>
            <a:fillRect/>
          </a:stretch>
        </p:blipFill>
        <p:spPr>
          <a:xfrm>
            <a:off x="628650" y="933450"/>
            <a:ext cx="7734300" cy="3081338"/>
          </a:xfrm>
        </p:spPr>
      </p:pic>
    </p:spTree>
    <p:extLst>
      <p:ext uri="{BB962C8B-B14F-4D97-AF65-F5344CB8AC3E}">
        <p14:creationId xmlns:p14="http://schemas.microsoft.com/office/powerpoint/2010/main" val="32070695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Making Natural Skin Care Even Easier</a:t>
            </a:r>
          </a:p>
        </p:txBody>
      </p:sp>
      <p:sp>
        <p:nvSpPr>
          <p:cNvPr id="3" name="Content Placeholder 2"/>
          <p:cNvSpPr>
            <a:spLocks noGrp="1"/>
          </p:cNvSpPr>
          <p:nvPr>
            <p:ph idx="1"/>
          </p:nvPr>
        </p:nvSpPr>
        <p:spPr>
          <a:xfrm>
            <a:off x="628652" y="1650050"/>
            <a:ext cx="3960573" cy="5071465"/>
          </a:xfrm>
        </p:spPr>
        <p:txBody>
          <a:bodyPr>
            <a:normAutofit/>
          </a:bodyPr>
          <a:lstStyle/>
          <a:p>
            <a:pPr marL="0" indent="0">
              <a:buNone/>
            </a:pPr>
            <a:r>
              <a:rPr lang="en-US" sz="2200" b="1" u="sng" dirty="0"/>
              <a:t>What sets us apart</a:t>
            </a:r>
            <a:r>
              <a:rPr lang="en-US" sz="2200" b="1" dirty="0" smtClean="0"/>
              <a:t>:</a:t>
            </a:r>
            <a:endParaRPr lang="en-US" sz="1200" b="1" dirty="0"/>
          </a:p>
          <a:p>
            <a:r>
              <a:rPr lang="en-US" sz="1700" b="1" dirty="0">
                <a:solidFill>
                  <a:srgbClr val="FF289C"/>
                </a:solidFill>
              </a:rPr>
              <a:t>Solution based skincare </a:t>
            </a:r>
          </a:p>
          <a:p>
            <a:pPr marL="0" indent="0">
              <a:buNone/>
            </a:pPr>
            <a:r>
              <a:rPr lang="en-US" sz="1400" dirty="0"/>
              <a:t>Reviva products are organized into easy to identify ‘categories of concern’ with compatible skin types clearly indicated on the </a:t>
            </a:r>
            <a:r>
              <a:rPr lang="en-US" sz="1400" dirty="0" smtClean="0"/>
              <a:t>packages</a:t>
            </a:r>
            <a:endParaRPr lang="en-US" sz="900" b="1" dirty="0"/>
          </a:p>
          <a:p>
            <a:r>
              <a:rPr lang="en-US" sz="1700" b="1" dirty="0">
                <a:solidFill>
                  <a:srgbClr val="FF289C"/>
                </a:solidFill>
              </a:rPr>
              <a:t>Concept of layering </a:t>
            </a:r>
          </a:p>
          <a:p>
            <a:pPr marL="0" indent="0">
              <a:buNone/>
            </a:pPr>
            <a:r>
              <a:rPr lang="en-US" sz="1400" dirty="0"/>
              <a:t>Reviva products are designed to work synergistically to enhance and effectively address multiple concerns and skincare needs. </a:t>
            </a:r>
            <a:endParaRPr lang="en-US" sz="800" dirty="0"/>
          </a:p>
          <a:p>
            <a:r>
              <a:rPr lang="en-US" sz="1700" b="1" dirty="0">
                <a:solidFill>
                  <a:srgbClr val="FF289C"/>
                </a:solidFill>
              </a:rPr>
              <a:t>Decades of experience launching innovative ingredients</a:t>
            </a:r>
          </a:p>
          <a:p>
            <a:pPr marL="0" indent="0">
              <a:buNone/>
            </a:pPr>
            <a:r>
              <a:rPr lang="en-US" sz="1400" dirty="0"/>
              <a:t>Reviva Labs has a history of being first to market with new and effective skincare ingredients that work.  Each formula undergoes extensive review and testing before being  introduced: skin sensitivity, stability, effectiveness, and potency are all examined over the course of months (or years) during development.</a:t>
            </a:r>
          </a:p>
        </p:txBody>
      </p:sp>
      <p:sp>
        <p:nvSpPr>
          <p:cNvPr id="4" name="Footer Placeholder 3"/>
          <p:cNvSpPr>
            <a:spLocks noGrp="1"/>
          </p:cNvSpPr>
          <p:nvPr>
            <p:ph type="ftr" sz="quarter" idx="11"/>
          </p:nvPr>
        </p:nvSpPr>
        <p:spPr/>
        <p:txBody>
          <a:bodyPr/>
          <a:lstStyle/>
          <a:p>
            <a:r>
              <a:rPr sz="800" dirty="0">
                <a:solidFill>
                  <a:prstClr val="black"/>
                </a:solidFill>
                <a:latin typeface="Calibri"/>
              </a:rPr>
              <a:t>© Reviva Labs Inc., Haddonfield NJ USA • www.revivalabs.com</a:t>
            </a:r>
            <a:r>
              <a:rPr sz="900" dirty="0">
                <a:solidFill>
                  <a:prstClr val="black"/>
                </a:solidFill>
                <a:latin typeface="Calibri"/>
              </a:rPr>
              <a:t>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3</a:t>
            </a:fld>
            <a:endParaRPr lang="en-US">
              <a:ln>
                <a:solidFill>
                  <a:srgbClr val="E7E6E6">
                    <a:lumMod val="90000"/>
                  </a:srgbClr>
                </a:solidFill>
              </a:ln>
              <a:solidFill>
                <a:prstClr val="black">
                  <a:tint val="75000"/>
                </a:prstClr>
              </a:solidFill>
              <a:latin typeface="Calibri"/>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793">
            <a:off x="4653067" y="1427073"/>
            <a:ext cx="4476539" cy="4689707"/>
          </a:xfrm>
          <a:prstGeom prst="rect">
            <a:avLst/>
          </a:prstGeom>
          <a:ln>
            <a:solidFill>
              <a:schemeClr val="bg2">
                <a:lumMod val="90000"/>
              </a:schemeClr>
            </a:solidFill>
          </a:ln>
          <a:effectLst>
            <a:outerShdw blurRad="50800" dist="76200" dir="2700000" algn="tl" rotWithShape="0">
              <a:prstClr val="black">
                <a:alpha val="15000"/>
              </a:prstClr>
            </a:outerShdw>
          </a:effectLst>
        </p:spPr>
      </p:pic>
    </p:spTree>
    <p:extLst>
      <p:ext uri="{BB962C8B-B14F-4D97-AF65-F5344CB8AC3E}">
        <p14:creationId xmlns:p14="http://schemas.microsoft.com/office/powerpoint/2010/main" val="29159982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 xmlns:a16="http://schemas.microsoft.com/office/drawing/2014/main" id="{9D914492-3437-6F46-9462-F6EF466449C7}"/>
              </a:ext>
            </a:extLst>
          </p:cNvPr>
          <p:cNvGrpSpPr/>
          <p:nvPr/>
        </p:nvGrpSpPr>
        <p:grpSpPr>
          <a:xfrm>
            <a:off x="0" y="1"/>
            <a:ext cx="9144000" cy="3359886"/>
            <a:chOff x="0" y="1381539"/>
            <a:chExt cx="6096268" cy="4631635"/>
          </a:xfrm>
        </p:grpSpPr>
        <p:sp>
          <p:nvSpPr>
            <p:cNvPr id="4" name="Rectangle 3">
              <a:extLst>
                <a:ext uri="{FF2B5EF4-FFF2-40B4-BE49-F238E27FC236}">
                  <a16:creationId xmlns="" xmlns:a16="http://schemas.microsoft.com/office/drawing/2014/main" id="{B72486DC-02F7-7342-AAA2-299225B8BE6D}"/>
                </a:ext>
              </a:extLst>
            </p:cNvPr>
            <p:cNvSpPr/>
            <p:nvPr/>
          </p:nvSpPr>
          <p:spPr>
            <a:xfrm>
              <a:off x="0" y="1381539"/>
              <a:ext cx="1524469" cy="4631635"/>
            </a:xfrm>
            <a:prstGeom prst="rect">
              <a:avLst/>
            </a:prstGeom>
            <a:solidFill>
              <a:srgbClr val="A35B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5" name="Rectangle 4">
              <a:extLst>
                <a:ext uri="{FF2B5EF4-FFF2-40B4-BE49-F238E27FC236}">
                  <a16:creationId xmlns="" xmlns:a16="http://schemas.microsoft.com/office/drawing/2014/main" id="{8CB90481-054A-0640-91BD-B497FFAF6D40}"/>
                </a:ext>
              </a:extLst>
            </p:cNvPr>
            <p:cNvSpPr/>
            <p:nvPr/>
          </p:nvSpPr>
          <p:spPr>
            <a:xfrm>
              <a:off x="1523933" y="1381539"/>
              <a:ext cx="1524469" cy="4631635"/>
            </a:xfrm>
            <a:prstGeom prst="rect">
              <a:avLst/>
            </a:prstGeom>
            <a:solidFill>
              <a:srgbClr val="FF9D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Rectangle 5">
              <a:extLst>
                <a:ext uri="{FF2B5EF4-FFF2-40B4-BE49-F238E27FC236}">
                  <a16:creationId xmlns="" xmlns:a16="http://schemas.microsoft.com/office/drawing/2014/main" id="{844346D6-E994-5C4A-914A-270C51077BEC}"/>
                </a:ext>
              </a:extLst>
            </p:cNvPr>
            <p:cNvSpPr/>
            <p:nvPr/>
          </p:nvSpPr>
          <p:spPr>
            <a:xfrm>
              <a:off x="3047866" y="1381539"/>
              <a:ext cx="1524469" cy="4631635"/>
            </a:xfrm>
            <a:prstGeom prst="rect">
              <a:avLst/>
            </a:prstGeom>
            <a:solidFill>
              <a:srgbClr val="FFB7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7" name="Rectangle 6">
              <a:extLst>
                <a:ext uri="{FF2B5EF4-FFF2-40B4-BE49-F238E27FC236}">
                  <a16:creationId xmlns="" xmlns:a16="http://schemas.microsoft.com/office/drawing/2014/main" id="{EE15618A-6D1A-A54D-BFD4-3EFA46C0D3A2}"/>
                </a:ext>
              </a:extLst>
            </p:cNvPr>
            <p:cNvSpPr/>
            <p:nvPr/>
          </p:nvSpPr>
          <p:spPr>
            <a:xfrm>
              <a:off x="4571799" y="1381539"/>
              <a:ext cx="1524469" cy="4631635"/>
            </a:xfrm>
            <a:prstGeom prst="rect">
              <a:avLst/>
            </a:prstGeom>
            <a:solidFill>
              <a:srgbClr val="6BC0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grpSp>
        <p:nvGrpSpPr>
          <p:cNvPr id="26" name="Group 25">
            <a:extLst>
              <a:ext uri="{FF2B5EF4-FFF2-40B4-BE49-F238E27FC236}">
                <a16:creationId xmlns="" xmlns:a16="http://schemas.microsoft.com/office/drawing/2014/main" id="{0851632D-0F0D-5849-A02A-B8E782684795}"/>
              </a:ext>
            </a:extLst>
          </p:cNvPr>
          <p:cNvGrpSpPr/>
          <p:nvPr/>
        </p:nvGrpSpPr>
        <p:grpSpPr>
          <a:xfrm>
            <a:off x="0" y="3359892"/>
            <a:ext cx="9144000" cy="3498113"/>
            <a:chOff x="6095732" y="1381539"/>
            <a:chExt cx="6096268" cy="4631635"/>
          </a:xfrm>
        </p:grpSpPr>
        <p:sp>
          <p:nvSpPr>
            <p:cNvPr id="9" name="Rectangle 8">
              <a:extLst>
                <a:ext uri="{FF2B5EF4-FFF2-40B4-BE49-F238E27FC236}">
                  <a16:creationId xmlns="" xmlns:a16="http://schemas.microsoft.com/office/drawing/2014/main" id="{0D45C5EF-DCAE-524C-9A91-7C4FF2FB1014}"/>
                </a:ext>
              </a:extLst>
            </p:cNvPr>
            <p:cNvSpPr/>
            <p:nvPr/>
          </p:nvSpPr>
          <p:spPr>
            <a:xfrm>
              <a:off x="6095732" y="1381539"/>
              <a:ext cx="1524469" cy="4631635"/>
            </a:xfrm>
            <a:prstGeom prst="rect">
              <a:avLst/>
            </a:prstGeom>
            <a:solidFill>
              <a:srgbClr val="318D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0" name="Rectangle 9">
              <a:extLst>
                <a:ext uri="{FF2B5EF4-FFF2-40B4-BE49-F238E27FC236}">
                  <a16:creationId xmlns="" xmlns:a16="http://schemas.microsoft.com/office/drawing/2014/main" id="{C0E4D5FF-ED96-7E46-8F6E-215A0C418331}"/>
                </a:ext>
              </a:extLst>
            </p:cNvPr>
            <p:cNvSpPr/>
            <p:nvPr/>
          </p:nvSpPr>
          <p:spPr>
            <a:xfrm>
              <a:off x="7619665" y="1381539"/>
              <a:ext cx="1524469" cy="4631635"/>
            </a:xfrm>
            <a:prstGeom prst="rect">
              <a:avLst/>
            </a:prstGeom>
            <a:solidFill>
              <a:srgbClr val="D85B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1" name="Rectangle 10">
              <a:extLst>
                <a:ext uri="{FF2B5EF4-FFF2-40B4-BE49-F238E27FC236}">
                  <a16:creationId xmlns="" xmlns:a16="http://schemas.microsoft.com/office/drawing/2014/main" id="{098AFBB8-FC57-7F4E-B031-03BD6D881A3A}"/>
                </a:ext>
              </a:extLst>
            </p:cNvPr>
            <p:cNvSpPr/>
            <p:nvPr/>
          </p:nvSpPr>
          <p:spPr>
            <a:xfrm>
              <a:off x="9143598" y="1381539"/>
              <a:ext cx="1524469" cy="4631635"/>
            </a:xfrm>
            <a:prstGeom prst="rect">
              <a:avLst/>
            </a:prstGeom>
            <a:solidFill>
              <a:srgbClr val="00B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12" name="Rectangle 11">
              <a:extLst>
                <a:ext uri="{FF2B5EF4-FFF2-40B4-BE49-F238E27FC236}">
                  <a16:creationId xmlns="" xmlns:a16="http://schemas.microsoft.com/office/drawing/2014/main" id="{48250DAA-759B-F540-A8DF-3A1BEB1BC98F}"/>
                </a:ext>
              </a:extLst>
            </p:cNvPr>
            <p:cNvSpPr/>
            <p:nvPr/>
          </p:nvSpPr>
          <p:spPr>
            <a:xfrm>
              <a:off x="10667531" y="1381539"/>
              <a:ext cx="1524469" cy="4631635"/>
            </a:xfrm>
            <a:prstGeom prst="rect">
              <a:avLst/>
            </a:prstGeom>
            <a:solidFill>
              <a:srgbClr val="EC8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grpSp>
      <p:pic>
        <p:nvPicPr>
          <p:cNvPr id="35" name="Picture 34">
            <a:extLst>
              <a:ext uri="{FF2B5EF4-FFF2-40B4-BE49-F238E27FC236}">
                <a16:creationId xmlns="" xmlns:a16="http://schemas.microsoft.com/office/drawing/2014/main" id="{A9DA2D37-AEC8-B540-859A-66FE5BAA3D31}"/>
              </a:ext>
            </a:extLst>
          </p:cNvPr>
          <p:cNvPicPr>
            <a:picLocks noChangeAspect="1"/>
          </p:cNvPicPr>
          <p:nvPr/>
        </p:nvPicPr>
        <p:blipFill>
          <a:blip r:embed="rId2" cstate="email">
            <a:alphaModFix amt="20000"/>
            <a:extLst>
              <a:ext uri="{28A0092B-C50C-407E-A947-70E740481C1C}">
                <a14:useLocalDpi xmlns:a14="http://schemas.microsoft.com/office/drawing/2010/main"/>
              </a:ext>
            </a:extLst>
          </a:blip>
          <a:stretch>
            <a:fillRect/>
          </a:stretch>
        </p:blipFill>
        <p:spPr>
          <a:xfrm rot="19649795">
            <a:off x="-1791269" y="-2950815"/>
            <a:ext cx="12459918" cy="13644867"/>
          </a:xfrm>
          <a:prstGeom prst="rect">
            <a:avLst/>
          </a:prstGeom>
        </p:spPr>
      </p:pic>
      <p:sp>
        <p:nvSpPr>
          <p:cNvPr id="15" name="TextBox 14">
            <a:extLst>
              <a:ext uri="{FF2B5EF4-FFF2-40B4-BE49-F238E27FC236}">
                <a16:creationId xmlns="" xmlns:a16="http://schemas.microsoft.com/office/drawing/2014/main" id="{CA5E5665-B8FB-5241-869F-8F54977B0F50}"/>
              </a:ext>
            </a:extLst>
          </p:cNvPr>
          <p:cNvSpPr txBox="1"/>
          <p:nvPr/>
        </p:nvSpPr>
        <p:spPr>
          <a:xfrm>
            <a:off x="1" y="1038361"/>
            <a:ext cx="2285798" cy="523220"/>
          </a:xfrm>
          <a:prstGeom prst="rect">
            <a:avLst/>
          </a:prstGeom>
          <a:noFill/>
        </p:spPr>
        <p:txBody>
          <a:bodyPr wrap="square" rtlCol="0">
            <a:spAutoFit/>
          </a:bodyPr>
          <a:lstStyle/>
          <a:p>
            <a:pPr algn="ctr"/>
            <a:r>
              <a:rPr lang="en-US" sz="2800" b="1" dirty="0">
                <a:solidFill>
                  <a:prstClr val="white"/>
                </a:solidFill>
                <a:latin typeface="Calibri"/>
              </a:rPr>
              <a:t>Anti-Aging</a:t>
            </a:r>
          </a:p>
        </p:txBody>
      </p:sp>
      <p:sp>
        <p:nvSpPr>
          <p:cNvPr id="16" name="TextBox 15">
            <a:extLst>
              <a:ext uri="{FF2B5EF4-FFF2-40B4-BE49-F238E27FC236}">
                <a16:creationId xmlns="" xmlns:a16="http://schemas.microsoft.com/office/drawing/2014/main" id="{4F7389B5-5449-E74C-9C1B-2B16D8F03951}"/>
              </a:ext>
            </a:extLst>
          </p:cNvPr>
          <p:cNvSpPr txBox="1"/>
          <p:nvPr/>
        </p:nvSpPr>
        <p:spPr>
          <a:xfrm>
            <a:off x="2285798" y="1038361"/>
            <a:ext cx="2284995" cy="523220"/>
          </a:xfrm>
          <a:prstGeom prst="rect">
            <a:avLst/>
          </a:prstGeom>
          <a:noFill/>
        </p:spPr>
        <p:txBody>
          <a:bodyPr wrap="square" rtlCol="0">
            <a:spAutoFit/>
          </a:bodyPr>
          <a:lstStyle/>
          <a:p>
            <a:pPr algn="ctr"/>
            <a:r>
              <a:rPr lang="en-US" sz="2800" b="1" dirty="0">
                <a:solidFill>
                  <a:prstClr val="white"/>
                </a:solidFill>
                <a:latin typeface="Calibri"/>
              </a:rPr>
              <a:t>Brightening</a:t>
            </a:r>
          </a:p>
        </p:txBody>
      </p:sp>
      <p:sp>
        <p:nvSpPr>
          <p:cNvPr id="17" name="TextBox 16">
            <a:extLst>
              <a:ext uri="{FF2B5EF4-FFF2-40B4-BE49-F238E27FC236}">
                <a16:creationId xmlns="" xmlns:a16="http://schemas.microsoft.com/office/drawing/2014/main" id="{BB9A9618-9659-0D41-AD96-855C976599A7}"/>
              </a:ext>
            </a:extLst>
          </p:cNvPr>
          <p:cNvSpPr txBox="1"/>
          <p:nvPr/>
        </p:nvSpPr>
        <p:spPr>
          <a:xfrm>
            <a:off x="4570793" y="1038361"/>
            <a:ext cx="2284995" cy="523220"/>
          </a:xfrm>
          <a:prstGeom prst="rect">
            <a:avLst/>
          </a:prstGeom>
          <a:noFill/>
        </p:spPr>
        <p:txBody>
          <a:bodyPr wrap="square" rtlCol="0">
            <a:spAutoFit/>
          </a:bodyPr>
          <a:lstStyle/>
          <a:p>
            <a:pPr algn="ctr"/>
            <a:r>
              <a:rPr lang="en-US" sz="2800" b="1" dirty="0">
                <a:solidFill>
                  <a:prstClr val="white"/>
                </a:solidFill>
                <a:latin typeface="Calibri"/>
              </a:rPr>
              <a:t>Defense</a:t>
            </a:r>
          </a:p>
        </p:txBody>
      </p:sp>
      <p:sp>
        <p:nvSpPr>
          <p:cNvPr id="18" name="TextBox 17">
            <a:extLst>
              <a:ext uri="{FF2B5EF4-FFF2-40B4-BE49-F238E27FC236}">
                <a16:creationId xmlns="" xmlns:a16="http://schemas.microsoft.com/office/drawing/2014/main" id="{5815A797-23EC-A44B-9001-39978FDBD8C8}"/>
              </a:ext>
            </a:extLst>
          </p:cNvPr>
          <p:cNvSpPr txBox="1"/>
          <p:nvPr/>
        </p:nvSpPr>
        <p:spPr>
          <a:xfrm>
            <a:off x="6859813" y="1038361"/>
            <a:ext cx="2285798" cy="523220"/>
          </a:xfrm>
          <a:prstGeom prst="rect">
            <a:avLst/>
          </a:prstGeom>
          <a:noFill/>
        </p:spPr>
        <p:txBody>
          <a:bodyPr wrap="square" rtlCol="0">
            <a:spAutoFit/>
          </a:bodyPr>
          <a:lstStyle/>
          <a:p>
            <a:pPr algn="ctr"/>
            <a:r>
              <a:rPr lang="en-US" sz="2800" b="1" dirty="0">
                <a:solidFill>
                  <a:prstClr val="white"/>
                </a:solidFill>
                <a:latin typeface="Calibri"/>
              </a:rPr>
              <a:t>Firming</a:t>
            </a:r>
          </a:p>
        </p:txBody>
      </p:sp>
      <p:sp>
        <p:nvSpPr>
          <p:cNvPr id="19" name="TextBox 18">
            <a:extLst>
              <a:ext uri="{FF2B5EF4-FFF2-40B4-BE49-F238E27FC236}">
                <a16:creationId xmlns="" xmlns:a16="http://schemas.microsoft.com/office/drawing/2014/main" id="{4C99EB9A-E71D-BC48-BAFA-C4EA2BF628E6}"/>
              </a:ext>
            </a:extLst>
          </p:cNvPr>
          <p:cNvSpPr txBox="1"/>
          <p:nvPr/>
        </p:nvSpPr>
        <p:spPr>
          <a:xfrm>
            <a:off x="121981" y="5021422"/>
            <a:ext cx="2041836" cy="1169551"/>
          </a:xfrm>
          <a:prstGeom prst="rect">
            <a:avLst/>
          </a:prstGeom>
          <a:noFill/>
        </p:spPr>
        <p:txBody>
          <a:bodyPr wrap="square" rtlCol="0">
            <a:spAutoFit/>
          </a:bodyPr>
          <a:lstStyle/>
          <a:p>
            <a:pPr algn="ctr"/>
            <a:r>
              <a:rPr lang="en-US" sz="1000" dirty="0">
                <a:solidFill>
                  <a:prstClr val="black"/>
                </a:solidFill>
                <a:latin typeface="Calibri"/>
              </a:rPr>
              <a:t>Hydration is such an important part of any skin care routine, and </a:t>
            </a:r>
            <a:r>
              <a:rPr lang="en-US" sz="1000" dirty="0" err="1">
                <a:solidFill>
                  <a:prstClr val="black"/>
                </a:solidFill>
                <a:latin typeface="Calibri"/>
              </a:rPr>
              <a:t>Reviva's</a:t>
            </a:r>
            <a:r>
              <a:rPr lang="en-US" sz="1000" dirty="0">
                <a:solidFill>
                  <a:prstClr val="black"/>
                </a:solidFill>
                <a:latin typeface="Calibri"/>
              </a:rPr>
              <a:t> Hydrating collection contains ingredients such as Hyaluronic Acid, Collagen, and plant extracts to impart and maintain moisture in the skin.</a:t>
            </a:r>
            <a:endParaRPr lang="en-US" sz="1000" b="1" dirty="0">
              <a:solidFill>
                <a:prstClr val="black"/>
              </a:solidFill>
              <a:latin typeface="Calibri"/>
            </a:endParaRPr>
          </a:p>
        </p:txBody>
      </p:sp>
      <p:sp>
        <p:nvSpPr>
          <p:cNvPr id="20" name="TextBox 19">
            <a:extLst>
              <a:ext uri="{FF2B5EF4-FFF2-40B4-BE49-F238E27FC236}">
                <a16:creationId xmlns="" xmlns:a16="http://schemas.microsoft.com/office/drawing/2014/main" id="{B128A719-A59D-E74E-B98F-A38EC79ED1E7}"/>
              </a:ext>
            </a:extLst>
          </p:cNvPr>
          <p:cNvSpPr txBox="1"/>
          <p:nvPr/>
        </p:nvSpPr>
        <p:spPr>
          <a:xfrm>
            <a:off x="2408988" y="5021422"/>
            <a:ext cx="2038619" cy="1169551"/>
          </a:xfrm>
          <a:prstGeom prst="rect">
            <a:avLst/>
          </a:prstGeom>
          <a:noFill/>
        </p:spPr>
        <p:txBody>
          <a:bodyPr wrap="square" rtlCol="0">
            <a:spAutoFit/>
          </a:bodyPr>
          <a:lstStyle/>
          <a:p>
            <a:pPr algn="ctr"/>
            <a:r>
              <a:rPr lang="en-US" sz="1000" dirty="0">
                <a:solidFill>
                  <a:prstClr val="black"/>
                </a:solidFill>
                <a:latin typeface="Calibri"/>
              </a:rPr>
              <a:t>As your body's largest organ, your skin is exposed daily to pollution, sun damage, and various toxins which can build up. Restoring your skin means removing dirt and toxins and replenishing vital moisture and nutrients.</a:t>
            </a:r>
            <a:endParaRPr lang="en-US" sz="1000" b="1" dirty="0">
              <a:solidFill>
                <a:prstClr val="black"/>
              </a:solidFill>
              <a:latin typeface="Calibri"/>
            </a:endParaRPr>
          </a:p>
        </p:txBody>
      </p:sp>
      <p:sp>
        <p:nvSpPr>
          <p:cNvPr id="21" name="TextBox 20">
            <a:extLst>
              <a:ext uri="{FF2B5EF4-FFF2-40B4-BE49-F238E27FC236}">
                <a16:creationId xmlns="" xmlns:a16="http://schemas.microsoft.com/office/drawing/2014/main" id="{C7DD53A1-0FA1-AD42-8730-2DF656D4E4B2}"/>
              </a:ext>
            </a:extLst>
          </p:cNvPr>
          <p:cNvSpPr txBox="1"/>
          <p:nvPr/>
        </p:nvSpPr>
        <p:spPr>
          <a:xfrm>
            <a:off x="4684766" y="5021422"/>
            <a:ext cx="2040229" cy="1015663"/>
          </a:xfrm>
          <a:prstGeom prst="rect">
            <a:avLst/>
          </a:prstGeom>
          <a:noFill/>
        </p:spPr>
        <p:txBody>
          <a:bodyPr wrap="square" rtlCol="0">
            <a:spAutoFit/>
          </a:bodyPr>
          <a:lstStyle/>
          <a:p>
            <a:pPr algn="ctr"/>
            <a:r>
              <a:rPr lang="en-US" sz="1000" dirty="0">
                <a:solidFill>
                  <a:prstClr val="black"/>
                </a:solidFill>
                <a:latin typeface="Calibri"/>
              </a:rPr>
              <a:t>Does your skin look or feel tired? </a:t>
            </a:r>
            <a:r>
              <a:rPr lang="en-US" sz="1000" dirty="0" err="1">
                <a:solidFill>
                  <a:prstClr val="black"/>
                </a:solidFill>
                <a:latin typeface="Calibri"/>
              </a:rPr>
              <a:t>Reviva's</a:t>
            </a:r>
            <a:r>
              <a:rPr lang="en-US" sz="1000" dirty="0">
                <a:solidFill>
                  <a:prstClr val="black"/>
                </a:solidFill>
                <a:latin typeface="Calibri"/>
              </a:rPr>
              <a:t> Revitalizing collection helps "wake up" your skin, energizing it with plant extracts and trace minerals to help skin look more radiant.</a:t>
            </a:r>
            <a:endParaRPr lang="en-US" sz="1000" b="1" dirty="0">
              <a:solidFill>
                <a:prstClr val="black"/>
              </a:solidFill>
              <a:latin typeface="Calibri"/>
            </a:endParaRPr>
          </a:p>
        </p:txBody>
      </p:sp>
      <p:sp>
        <p:nvSpPr>
          <p:cNvPr id="22" name="TextBox 21">
            <a:extLst>
              <a:ext uri="{FF2B5EF4-FFF2-40B4-BE49-F238E27FC236}">
                <a16:creationId xmlns="" xmlns:a16="http://schemas.microsoft.com/office/drawing/2014/main" id="{FEE105A3-87A0-9D43-B904-6399B44C8E48}"/>
              </a:ext>
            </a:extLst>
          </p:cNvPr>
          <p:cNvSpPr txBox="1"/>
          <p:nvPr/>
        </p:nvSpPr>
        <p:spPr>
          <a:xfrm>
            <a:off x="7023297" y="5021423"/>
            <a:ext cx="1953197" cy="1477328"/>
          </a:xfrm>
          <a:prstGeom prst="rect">
            <a:avLst/>
          </a:prstGeom>
          <a:noFill/>
        </p:spPr>
        <p:txBody>
          <a:bodyPr wrap="square" rtlCol="0">
            <a:spAutoFit/>
          </a:bodyPr>
          <a:lstStyle/>
          <a:p>
            <a:pPr algn="ctr"/>
            <a:r>
              <a:rPr lang="en-US" sz="1000" dirty="0" err="1">
                <a:solidFill>
                  <a:prstClr val="black"/>
                </a:solidFill>
                <a:latin typeface="Calibri"/>
              </a:rPr>
              <a:t>Reviva</a:t>
            </a:r>
            <a:r>
              <a:rPr lang="en-US" sz="1000" dirty="0">
                <a:solidFill>
                  <a:prstClr val="black"/>
                </a:solidFill>
                <a:latin typeface="Calibri"/>
              </a:rPr>
              <a:t> knows that no single product can be all things to all people - after all, everyone's skin is different. But that doesn't stop us from formulating products to address many different skin concerns. Our Specialty products address numerous skin care issues.</a:t>
            </a:r>
            <a:endParaRPr lang="en-US" sz="1000" b="1" dirty="0">
              <a:solidFill>
                <a:prstClr val="black"/>
              </a:solidFill>
              <a:latin typeface="Calibri"/>
            </a:endParaRPr>
          </a:p>
        </p:txBody>
      </p:sp>
      <p:sp>
        <p:nvSpPr>
          <p:cNvPr id="27" name="TextBox 26">
            <a:extLst>
              <a:ext uri="{FF2B5EF4-FFF2-40B4-BE49-F238E27FC236}">
                <a16:creationId xmlns="" xmlns:a16="http://schemas.microsoft.com/office/drawing/2014/main" id="{1BCF4EA7-7858-1643-97F7-289FF8B5FB99}"/>
              </a:ext>
            </a:extLst>
          </p:cNvPr>
          <p:cNvSpPr txBox="1"/>
          <p:nvPr/>
        </p:nvSpPr>
        <p:spPr>
          <a:xfrm>
            <a:off x="121980" y="1615327"/>
            <a:ext cx="2041836" cy="1323439"/>
          </a:xfrm>
          <a:prstGeom prst="rect">
            <a:avLst/>
          </a:prstGeom>
          <a:noFill/>
        </p:spPr>
        <p:txBody>
          <a:bodyPr wrap="square" rtlCol="0">
            <a:spAutoFit/>
          </a:bodyPr>
          <a:lstStyle/>
          <a:p>
            <a:pPr algn="ctr"/>
            <a:r>
              <a:rPr lang="en-US" sz="1000" dirty="0">
                <a:solidFill>
                  <a:prstClr val="black"/>
                </a:solidFill>
                <a:latin typeface="Calibri"/>
              </a:rPr>
              <a:t>Our Anti-Aging collection focuses on keeping skin supple, wrinkle-free, and healthy. Peptides, antioxidants, firming ingredients, and moisturizers work together to nourish and rejuvenate your skin – delivering a naturally youthful complexion.</a:t>
            </a:r>
            <a:endParaRPr lang="en-US" sz="1000" b="1" dirty="0">
              <a:solidFill>
                <a:prstClr val="black"/>
              </a:solidFill>
              <a:latin typeface="Calibri"/>
            </a:endParaRPr>
          </a:p>
        </p:txBody>
      </p:sp>
      <p:sp>
        <p:nvSpPr>
          <p:cNvPr id="28" name="TextBox 27">
            <a:extLst>
              <a:ext uri="{FF2B5EF4-FFF2-40B4-BE49-F238E27FC236}">
                <a16:creationId xmlns="" xmlns:a16="http://schemas.microsoft.com/office/drawing/2014/main" id="{74C4D9EC-928B-8747-A1E5-50646942E0BA}"/>
              </a:ext>
            </a:extLst>
          </p:cNvPr>
          <p:cNvSpPr txBox="1"/>
          <p:nvPr/>
        </p:nvSpPr>
        <p:spPr>
          <a:xfrm>
            <a:off x="2447696" y="1615325"/>
            <a:ext cx="1961199" cy="1477328"/>
          </a:xfrm>
          <a:prstGeom prst="rect">
            <a:avLst/>
          </a:prstGeom>
          <a:noFill/>
        </p:spPr>
        <p:txBody>
          <a:bodyPr wrap="square" rtlCol="0">
            <a:spAutoFit/>
          </a:bodyPr>
          <a:lstStyle/>
          <a:p>
            <a:pPr algn="ctr"/>
            <a:r>
              <a:rPr lang="en-US" sz="1000" dirty="0">
                <a:solidFill>
                  <a:prstClr val="black"/>
                </a:solidFill>
                <a:latin typeface="Calibri"/>
              </a:rPr>
              <a:t>Reviva is well-known for the effectiveness of our Brightening collection. With ingredients proven to inhibit melanin production, our brightening products help reduce discoloration and even skin tone, leaving skin looking healthier and more radiant.</a:t>
            </a:r>
            <a:endParaRPr lang="en-US" sz="1000" b="1" dirty="0">
              <a:solidFill>
                <a:prstClr val="black"/>
              </a:solidFill>
              <a:latin typeface="Calibri"/>
            </a:endParaRPr>
          </a:p>
        </p:txBody>
      </p:sp>
      <p:sp>
        <p:nvSpPr>
          <p:cNvPr id="29" name="TextBox 28">
            <a:extLst>
              <a:ext uri="{FF2B5EF4-FFF2-40B4-BE49-F238E27FC236}">
                <a16:creationId xmlns="" xmlns:a16="http://schemas.microsoft.com/office/drawing/2014/main" id="{E0B4F87F-F1CA-4244-AEF9-5FC413086884}"/>
              </a:ext>
            </a:extLst>
          </p:cNvPr>
          <p:cNvSpPr txBox="1"/>
          <p:nvPr/>
        </p:nvSpPr>
        <p:spPr>
          <a:xfrm>
            <a:off x="4677923" y="1615324"/>
            <a:ext cx="2070735" cy="1169551"/>
          </a:xfrm>
          <a:prstGeom prst="rect">
            <a:avLst/>
          </a:prstGeom>
          <a:noFill/>
        </p:spPr>
        <p:txBody>
          <a:bodyPr wrap="square" rtlCol="0">
            <a:spAutoFit/>
          </a:bodyPr>
          <a:lstStyle/>
          <a:p>
            <a:pPr algn="ctr"/>
            <a:r>
              <a:rPr lang="en-US" sz="1000" dirty="0">
                <a:solidFill>
                  <a:prstClr val="black"/>
                </a:solidFill>
                <a:latin typeface="Calibri"/>
              </a:rPr>
              <a:t>One of the most important parts of any skin care regimen is protection - from the sun as well as from other environmental factors. </a:t>
            </a:r>
            <a:r>
              <a:rPr lang="en-US" sz="1000" dirty="0" err="1">
                <a:solidFill>
                  <a:prstClr val="black"/>
                </a:solidFill>
                <a:latin typeface="Calibri"/>
              </a:rPr>
              <a:t>Reviva's</a:t>
            </a:r>
            <a:r>
              <a:rPr lang="en-US" sz="1000" dirty="0">
                <a:solidFill>
                  <a:prstClr val="black"/>
                </a:solidFill>
                <a:latin typeface="Calibri"/>
              </a:rPr>
              <a:t> Defense collection works to protect skin from the elements that can cause damage.</a:t>
            </a:r>
            <a:endParaRPr lang="en-US" sz="1000" b="1" dirty="0">
              <a:solidFill>
                <a:prstClr val="black"/>
              </a:solidFill>
              <a:latin typeface="Calibri"/>
            </a:endParaRPr>
          </a:p>
        </p:txBody>
      </p:sp>
      <p:sp>
        <p:nvSpPr>
          <p:cNvPr id="30" name="TextBox 29">
            <a:extLst>
              <a:ext uri="{FF2B5EF4-FFF2-40B4-BE49-F238E27FC236}">
                <a16:creationId xmlns="" xmlns:a16="http://schemas.microsoft.com/office/drawing/2014/main" id="{6578213B-C77D-7146-B614-BB1E6F266039}"/>
              </a:ext>
            </a:extLst>
          </p:cNvPr>
          <p:cNvSpPr txBox="1"/>
          <p:nvPr/>
        </p:nvSpPr>
        <p:spPr>
          <a:xfrm>
            <a:off x="6987704" y="1615324"/>
            <a:ext cx="2030015" cy="1015663"/>
          </a:xfrm>
          <a:prstGeom prst="rect">
            <a:avLst/>
          </a:prstGeom>
          <a:noFill/>
        </p:spPr>
        <p:txBody>
          <a:bodyPr wrap="square" rtlCol="0">
            <a:spAutoFit/>
          </a:bodyPr>
          <a:lstStyle/>
          <a:p>
            <a:pPr algn="ctr"/>
            <a:r>
              <a:rPr lang="en-US" sz="1000" dirty="0">
                <a:solidFill>
                  <a:prstClr val="black"/>
                </a:solidFill>
                <a:latin typeface="Calibri"/>
              </a:rPr>
              <a:t>Skin that is tight and firm looks healthier and more youthful. With DMAE, antioxidants, Collagen, and Elastin, </a:t>
            </a:r>
            <a:r>
              <a:rPr lang="en-US" sz="1000" dirty="0" err="1">
                <a:solidFill>
                  <a:prstClr val="black"/>
                </a:solidFill>
                <a:latin typeface="Calibri"/>
              </a:rPr>
              <a:t>Reviva's</a:t>
            </a:r>
            <a:r>
              <a:rPr lang="en-US" sz="1000" dirty="0">
                <a:solidFill>
                  <a:prstClr val="black"/>
                </a:solidFill>
                <a:latin typeface="Calibri"/>
              </a:rPr>
              <a:t> Firming line helps lift sagging skin for a toned, firm look.</a:t>
            </a:r>
            <a:endParaRPr lang="en-US" sz="1000" b="1" dirty="0">
              <a:solidFill>
                <a:prstClr val="black"/>
              </a:solidFill>
              <a:latin typeface="Calibri"/>
            </a:endParaRPr>
          </a:p>
        </p:txBody>
      </p:sp>
      <p:sp>
        <p:nvSpPr>
          <p:cNvPr id="31" name="TextBox 30">
            <a:extLst>
              <a:ext uri="{FF2B5EF4-FFF2-40B4-BE49-F238E27FC236}">
                <a16:creationId xmlns="" xmlns:a16="http://schemas.microsoft.com/office/drawing/2014/main" id="{EB396148-BECE-BC49-91A4-644DCDFF2E73}"/>
              </a:ext>
            </a:extLst>
          </p:cNvPr>
          <p:cNvSpPr txBox="1"/>
          <p:nvPr/>
        </p:nvSpPr>
        <p:spPr>
          <a:xfrm>
            <a:off x="1" y="4383318"/>
            <a:ext cx="2285798" cy="523220"/>
          </a:xfrm>
          <a:prstGeom prst="rect">
            <a:avLst/>
          </a:prstGeom>
          <a:noFill/>
        </p:spPr>
        <p:txBody>
          <a:bodyPr wrap="square" rtlCol="0">
            <a:spAutoFit/>
          </a:bodyPr>
          <a:lstStyle/>
          <a:p>
            <a:pPr algn="ctr"/>
            <a:r>
              <a:rPr lang="en-US" sz="2800" b="1" dirty="0">
                <a:solidFill>
                  <a:prstClr val="white"/>
                </a:solidFill>
                <a:latin typeface="Calibri"/>
              </a:rPr>
              <a:t>Hydrating</a:t>
            </a:r>
          </a:p>
        </p:txBody>
      </p:sp>
      <p:sp>
        <p:nvSpPr>
          <p:cNvPr id="32" name="TextBox 31">
            <a:extLst>
              <a:ext uri="{FF2B5EF4-FFF2-40B4-BE49-F238E27FC236}">
                <a16:creationId xmlns="" xmlns:a16="http://schemas.microsoft.com/office/drawing/2014/main" id="{209DCA6A-85BC-2944-A7D3-81CCA479EBBF}"/>
              </a:ext>
            </a:extLst>
          </p:cNvPr>
          <p:cNvSpPr txBox="1"/>
          <p:nvPr/>
        </p:nvSpPr>
        <p:spPr>
          <a:xfrm>
            <a:off x="2285798" y="4383318"/>
            <a:ext cx="2284995" cy="523220"/>
          </a:xfrm>
          <a:prstGeom prst="rect">
            <a:avLst/>
          </a:prstGeom>
          <a:noFill/>
        </p:spPr>
        <p:txBody>
          <a:bodyPr wrap="square" rtlCol="0">
            <a:spAutoFit/>
          </a:bodyPr>
          <a:lstStyle/>
          <a:p>
            <a:pPr algn="ctr"/>
            <a:r>
              <a:rPr lang="en-US" sz="2800" b="1" dirty="0">
                <a:solidFill>
                  <a:prstClr val="white"/>
                </a:solidFill>
                <a:latin typeface="Calibri"/>
              </a:rPr>
              <a:t>Restoring</a:t>
            </a:r>
          </a:p>
        </p:txBody>
      </p:sp>
      <p:sp>
        <p:nvSpPr>
          <p:cNvPr id="33" name="TextBox 32">
            <a:extLst>
              <a:ext uri="{FF2B5EF4-FFF2-40B4-BE49-F238E27FC236}">
                <a16:creationId xmlns="" xmlns:a16="http://schemas.microsoft.com/office/drawing/2014/main" id="{3B49CD01-D414-5B44-85F6-36792E352AEA}"/>
              </a:ext>
            </a:extLst>
          </p:cNvPr>
          <p:cNvSpPr txBox="1"/>
          <p:nvPr/>
        </p:nvSpPr>
        <p:spPr>
          <a:xfrm>
            <a:off x="4569185" y="4383318"/>
            <a:ext cx="2271391" cy="523220"/>
          </a:xfrm>
          <a:prstGeom prst="rect">
            <a:avLst/>
          </a:prstGeom>
          <a:noFill/>
        </p:spPr>
        <p:txBody>
          <a:bodyPr wrap="square" rtlCol="0">
            <a:spAutoFit/>
          </a:bodyPr>
          <a:lstStyle/>
          <a:p>
            <a:pPr algn="ctr"/>
            <a:r>
              <a:rPr lang="en-US" sz="2800" b="1" dirty="0">
                <a:solidFill>
                  <a:prstClr val="white"/>
                </a:solidFill>
                <a:latin typeface="Calibri"/>
              </a:rPr>
              <a:t>Revitalizing</a:t>
            </a:r>
          </a:p>
        </p:txBody>
      </p:sp>
      <p:sp>
        <p:nvSpPr>
          <p:cNvPr id="34" name="TextBox 33">
            <a:extLst>
              <a:ext uri="{FF2B5EF4-FFF2-40B4-BE49-F238E27FC236}">
                <a16:creationId xmlns="" xmlns:a16="http://schemas.microsoft.com/office/drawing/2014/main" id="{CE1142ED-66C4-704A-8C03-D734FA489132}"/>
              </a:ext>
            </a:extLst>
          </p:cNvPr>
          <p:cNvSpPr txBox="1"/>
          <p:nvPr/>
        </p:nvSpPr>
        <p:spPr>
          <a:xfrm>
            <a:off x="6855789" y="4383318"/>
            <a:ext cx="2288212" cy="523220"/>
          </a:xfrm>
          <a:prstGeom prst="rect">
            <a:avLst/>
          </a:prstGeom>
          <a:noFill/>
        </p:spPr>
        <p:txBody>
          <a:bodyPr wrap="square" rtlCol="0">
            <a:spAutoFit/>
          </a:bodyPr>
          <a:lstStyle/>
          <a:p>
            <a:pPr algn="ctr"/>
            <a:r>
              <a:rPr lang="en-US" sz="2800" b="1" dirty="0">
                <a:solidFill>
                  <a:prstClr val="white"/>
                </a:solidFill>
                <a:latin typeface="Calibri"/>
              </a:rPr>
              <a:t>Specialty</a:t>
            </a:r>
          </a:p>
        </p:txBody>
      </p:sp>
    </p:spTree>
    <p:extLst>
      <p:ext uri="{BB962C8B-B14F-4D97-AF65-F5344CB8AC3E}">
        <p14:creationId xmlns:p14="http://schemas.microsoft.com/office/powerpoint/2010/main" val="15369132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93" y="280505"/>
            <a:ext cx="3027583" cy="1144104"/>
          </a:xfrm>
        </p:spPr>
        <p:txBody>
          <a:bodyPr anchor="ctr">
            <a:normAutofit/>
          </a:bodyPr>
          <a:lstStyle/>
          <a:p>
            <a:r>
              <a:rPr lang="en-US" sz="3600" u="sng" dirty="0" smtClean="0"/>
              <a:t>Skin 101 Review</a:t>
            </a:r>
            <a:endParaRPr lang="en-US" sz="3600" u="sng" dirty="0"/>
          </a:p>
        </p:txBody>
      </p:sp>
      <p:sp>
        <p:nvSpPr>
          <p:cNvPr id="7" name="Text Placeholder 6"/>
          <p:cNvSpPr>
            <a:spLocks noGrp="1"/>
          </p:cNvSpPr>
          <p:nvPr>
            <p:ph type="body" sz="half" idx="2"/>
          </p:nvPr>
        </p:nvSpPr>
        <p:spPr>
          <a:xfrm>
            <a:off x="276116" y="1546145"/>
            <a:ext cx="4108175" cy="5311913"/>
          </a:xfrm>
        </p:spPr>
        <p:txBody>
          <a:bodyPr>
            <a:normAutofit/>
          </a:bodyPr>
          <a:lstStyle/>
          <a:p>
            <a:r>
              <a:rPr lang="en-US" sz="1400" b="1" u="sng" dirty="0" smtClean="0">
                <a:solidFill>
                  <a:srgbClr val="D80006"/>
                </a:solidFill>
              </a:rPr>
              <a:t>The skin is the largest organ of the body: </a:t>
            </a:r>
          </a:p>
          <a:p>
            <a:r>
              <a:rPr lang="en-US" sz="1400" dirty="0" smtClean="0"/>
              <a:t>Its major function is to:</a:t>
            </a:r>
          </a:p>
          <a:p>
            <a:pPr marL="171450" indent="-171450">
              <a:buFont typeface="Arial"/>
              <a:buChar char="•"/>
            </a:pPr>
            <a:r>
              <a:rPr lang="en-US" sz="1400" dirty="0" smtClean="0"/>
              <a:t>Protect the body from environmental assaults</a:t>
            </a:r>
          </a:p>
          <a:p>
            <a:pPr marL="171450" indent="-171450">
              <a:buFont typeface="Arial"/>
              <a:buChar char="•"/>
            </a:pPr>
            <a:r>
              <a:rPr lang="en-US" sz="1400" dirty="0" smtClean="0"/>
              <a:t>Prevent excessive water loss from the body</a:t>
            </a:r>
          </a:p>
          <a:p>
            <a:pPr marL="171450" indent="-171450">
              <a:buFont typeface="Arial"/>
              <a:buChar char="•"/>
            </a:pPr>
            <a:r>
              <a:rPr lang="en-US" sz="1400" dirty="0" smtClean="0"/>
              <a:t>Protect the body from infection</a:t>
            </a:r>
            <a:endParaRPr lang="en-US" sz="1400" u="sng" dirty="0" smtClean="0"/>
          </a:p>
          <a:p>
            <a:r>
              <a:rPr lang="en-US" sz="1400" b="1" u="sng" dirty="0" smtClean="0">
                <a:solidFill>
                  <a:srgbClr val="D80006"/>
                </a:solidFill>
              </a:rPr>
              <a:t>What causes pre-mature aging:</a:t>
            </a:r>
          </a:p>
          <a:p>
            <a:pPr marL="171450" indent="-171450">
              <a:buFont typeface="Arial"/>
              <a:buChar char="•"/>
            </a:pPr>
            <a:r>
              <a:rPr lang="en-US" sz="1400" dirty="0" smtClean="0"/>
              <a:t>Environment: Sun, pollution, extreme climates</a:t>
            </a:r>
          </a:p>
          <a:p>
            <a:pPr marL="171450" indent="-171450">
              <a:buFont typeface="Arial"/>
              <a:buChar char="•"/>
            </a:pPr>
            <a:r>
              <a:rPr lang="en-US" sz="1400" dirty="0" smtClean="0"/>
              <a:t>Stress</a:t>
            </a:r>
          </a:p>
          <a:p>
            <a:pPr marL="171450" indent="-171450">
              <a:buFont typeface="Arial"/>
              <a:buChar char="•"/>
            </a:pPr>
            <a:r>
              <a:rPr lang="en-US" sz="1400" dirty="0" smtClean="0"/>
              <a:t>Lifestyle habits: poor diet, smoking, excess alcohol</a:t>
            </a:r>
          </a:p>
          <a:p>
            <a:r>
              <a:rPr lang="en-US" sz="1400" dirty="0" smtClean="0"/>
              <a:t>These assaults produce free radicals which damage the DNA in cells.  Support systems break down - collagen, elastin and cell renewal slows down</a:t>
            </a:r>
            <a:endParaRPr lang="en-US" sz="1400" u="sng" dirty="0" smtClean="0"/>
          </a:p>
          <a:p>
            <a:r>
              <a:rPr lang="en-US" sz="1400" b="1" u="sng" dirty="0" smtClean="0">
                <a:solidFill>
                  <a:srgbClr val="D80006"/>
                </a:solidFill>
              </a:rPr>
              <a:t>Common skin concerns:</a:t>
            </a:r>
          </a:p>
          <a:p>
            <a:pPr marL="171450" indent="-171450">
              <a:buFont typeface="Arial"/>
              <a:buChar char="•"/>
            </a:pPr>
            <a:r>
              <a:rPr lang="en-US" sz="1400" dirty="0" smtClean="0"/>
              <a:t>Lack of hydration, rough spots, fine lines</a:t>
            </a:r>
          </a:p>
          <a:p>
            <a:pPr marL="171450" indent="-171450">
              <a:buFont typeface="Arial"/>
              <a:buChar char="•"/>
            </a:pPr>
            <a:r>
              <a:rPr lang="en-US" sz="1400" dirty="0" smtClean="0"/>
              <a:t>Lack of firmness, sagging, wrinkles</a:t>
            </a:r>
          </a:p>
          <a:p>
            <a:pPr marL="171450" indent="-171450">
              <a:buFont typeface="Arial"/>
              <a:buChar char="•"/>
            </a:pPr>
            <a:r>
              <a:rPr lang="en-US" sz="1400" dirty="0" smtClean="0"/>
              <a:t>Uneven skin tone, dullness, brown spots</a:t>
            </a:r>
            <a:endParaRPr lang="en-US" sz="1400" dirty="0"/>
          </a:p>
        </p:txBody>
      </p:sp>
      <p:sp>
        <p:nvSpPr>
          <p:cNvPr id="4" name="Footer Placeholder 3"/>
          <p:cNvSpPr>
            <a:spLocks noGrp="1"/>
          </p:cNvSpPr>
          <p:nvPr>
            <p:ph type="ftr" sz="quarter" idx="11"/>
          </p:nvPr>
        </p:nvSpPr>
        <p:spPr>
          <a:xfrm>
            <a:off x="3846102" y="6356443"/>
            <a:ext cx="4146359" cy="365125"/>
          </a:xfrm>
        </p:spPr>
        <p:txBody>
          <a:bodyPr/>
          <a:lstStyle/>
          <a:p>
            <a:r>
              <a:rPr sz="800" dirty="0">
                <a:solidFill>
                  <a:prstClr val="black"/>
                </a:solidFill>
                <a:latin typeface="Calibri"/>
              </a:rPr>
              <a:t>© Reviva Labs Inc., Haddonfield NJ USA • www.revivalabs.com</a:t>
            </a:r>
            <a:r>
              <a:rPr sz="900" dirty="0">
                <a:solidFill>
                  <a:prstClr val="black"/>
                </a:solidFill>
                <a:latin typeface="Calibri"/>
              </a:rPr>
              <a:t>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5</a:t>
            </a:fld>
            <a:endParaRPr lang="en-US" dirty="0">
              <a:ln>
                <a:solidFill>
                  <a:srgbClr val="E7E6E6">
                    <a:lumMod val="90000"/>
                  </a:srgbClr>
                </a:solidFill>
              </a:ln>
              <a:solidFill>
                <a:prstClr val="black">
                  <a:tint val="75000"/>
                </a:prstClr>
              </a:solidFill>
              <a:latin typeface="Calibri"/>
            </a:endParaRPr>
          </a:p>
        </p:txBody>
      </p:sp>
      <p:pic>
        <p:nvPicPr>
          <p:cNvPr id="6" name="Picture 5"/>
          <p:cNvPicPr>
            <a:picLocks noChangeAspect="1"/>
          </p:cNvPicPr>
          <p:nvPr/>
        </p:nvPicPr>
        <p:blipFill>
          <a:blip r:embed="rId3"/>
          <a:stretch>
            <a:fillRect/>
          </a:stretch>
        </p:blipFill>
        <p:spPr>
          <a:xfrm>
            <a:off x="4542117" y="2532279"/>
            <a:ext cx="4193485" cy="29342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740103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normAutofit fontScale="90000"/>
          </a:bodyPr>
          <a:lstStyle/>
          <a:p>
            <a:r>
              <a:rPr lang="en-US" dirty="0" smtClean="0"/>
              <a:t>Anti-Aging Collection </a:t>
            </a:r>
            <a:br>
              <a:rPr lang="en-US" dirty="0" smtClean="0"/>
            </a:br>
            <a:r>
              <a:rPr lang="en-US" sz="3200" dirty="0" smtClean="0">
                <a:solidFill>
                  <a:srgbClr val="90529E"/>
                </a:solidFill>
              </a:rPr>
              <a:t>Target Consumer/Product Benefits</a:t>
            </a:r>
            <a:endParaRPr lang="en-US" sz="3200" dirty="0">
              <a:solidFill>
                <a:srgbClr val="90529E"/>
              </a:solidFill>
            </a:endParaRPr>
          </a:p>
        </p:txBody>
      </p:sp>
      <p:sp>
        <p:nvSpPr>
          <p:cNvPr id="8" name="Content Placeholder 7"/>
          <p:cNvSpPr>
            <a:spLocks noGrp="1"/>
          </p:cNvSpPr>
          <p:nvPr>
            <p:ph sz="half" idx="1"/>
          </p:nvPr>
        </p:nvSpPr>
        <p:spPr>
          <a:xfrm>
            <a:off x="4069040" y="1451296"/>
            <a:ext cx="5074960" cy="4905095"/>
          </a:xfrm>
        </p:spPr>
        <p:txBody>
          <a:bodyPr>
            <a:normAutofit fontScale="25000" lnSpcReduction="20000"/>
          </a:bodyPr>
          <a:lstStyle/>
          <a:p>
            <a:pPr marL="0" indent="0">
              <a:buNone/>
            </a:pPr>
            <a:endParaRPr lang="en-US" sz="1400" u="sng" dirty="0" smtClean="0"/>
          </a:p>
          <a:p>
            <a:pPr marL="0" indent="0">
              <a:buNone/>
            </a:pPr>
            <a:r>
              <a:rPr lang="en-US" sz="3600" b="1" dirty="0" smtClean="0">
                <a:solidFill>
                  <a:srgbClr val="90529E"/>
                </a:solidFill>
              </a:rPr>
              <a:t>Glycolic </a:t>
            </a:r>
            <a:r>
              <a:rPr lang="en-US" sz="3600" b="1" dirty="0">
                <a:solidFill>
                  <a:srgbClr val="90529E"/>
                </a:solidFill>
              </a:rPr>
              <a:t>Acid Facial Cleanser </a:t>
            </a:r>
            <a:r>
              <a:rPr lang="mr-IN" sz="3600" b="1" dirty="0">
                <a:solidFill>
                  <a:srgbClr val="90529E"/>
                </a:solidFill>
              </a:rPr>
              <a:t>–</a:t>
            </a:r>
            <a:r>
              <a:rPr lang="en-US" sz="3600" b="1" dirty="0">
                <a:solidFill>
                  <a:srgbClr val="90529E"/>
                </a:solidFill>
              </a:rPr>
              <a:t> MSRP $</a:t>
            </a:r>
            <a:r>
              <a:rPr lang="en-US" sz="3600" b="1" dirty="0" smtClean="0">
                <a:solidFill>
                  <a:srgbClr val="90529E"/>
                </a:solidFill>
              </a:rPr>
              <a:t>18</a:t>
            </a:r>
            <a:endParaRPr lang="en-US" sz="3600" b="1" dirty="0">
              <a:solidFill>
                <a:srgbClr val="90529E"/>
              </a:solidFill>
            </a:endParaRPr>
          </a:p>
          <a:p>
            <a:r>
              <a:rPr lang="en-US" sz="3600" dirty="0"/>
              <a:t>Deep-acting cleansing for aging or sun damaged skin</a:t>
            </a:r>
          </a:p>
          <a:p>
            <a:r>
              <a:rPr lang="en-US" sz="3600" dirty="0"/>
              <a:t>Provides mild exfoliation while it </a:t>
            </a:r>
            <a:r>
              <a:rPr lang="en-US" sz="3600" dirty="0" smtClean="0"/>
              <a:t>cleanses</a:t>
            </a:r>
          </a:p>
          <a:p>
            <a:pPr marL="0" indent="0">
              <a:buNone/>
            </a:pPr>
            <a:endParaRPr lang="en-US" sz="3600" dirty="0"/>
          </a:p>
          <a:p>
            <a:pPr marL="0" indent="0">
              <a:buNone/>
            </a:pPr>
            <a:r>
              <a:rPr lang="en-US" sz="3600" b="1" dirty="0">
                <a:solidFill>
                  <a:srgbClr val="90529E"/>
                </a:solidFill>
              </a:rPr>
              <a:t>Glycolic Acid Facial Toner </a:t>
            </a:r>
            <a:r>
              <a:rPr lang="mr-IN" sz="3600" b="1" dirty="0">
                <a:solidFill>
                  <a:srgbClr val="90529E"/>
                </a:solidFill>
              </a:rPr>
              <a:t>–</a:t>
            </a:r>
            <a:r>
              <a:rPr lang="en-US" sz="3600" b="1" dirty="0">
                <a:solidFill>
                  <a:srgbClr val="90529E"/>
                </a:solidFill>
              </a:rPr>
              <a:t> MSRP $</a:t>
            </a:r>
            <a:r>
              <a:rPr lang="en-US" sz="3600" b="1" dirty="0" smtClean="0">
                <a:solidFill>
                  <a:srgbClr val="90529E"/>
                </a:solidFill>
              </a:rPr>
              <a:t>18</a:t>
            </a:r>
            <a:endParaRPr lang="en-US" sz="3600" b="1" dirty="0">
              <a:solidFill>
                <a:srgbClr val="90529E"/>
              </a:solidFill>
            </a:endParaRPr>
          </a:p>
          <a:p>
            <a:r>
              <a:rPr lang="en-US" sz="3600" dirty="0"/>
              <a:t>Provides extra cleansing and pH balance</a:t>
            </a:r>
          </a:p>
          <a:p>
            <a:r>
              <a:rPr lang="en-US" sz="3600" dirty="0"/>
              <a:t>Enriched w/soothing </a:t>
            </a:r>
            <a:r>
              <a:rPr lang="en-US" sz="3600" dirty="0" smtClean="0"/>
              <a:t>emollients</a:t>
            </a:r>
          </a:p>
          <a:p>
            <a:pPr marL="0" indent="0">
              <a:buNone/>
            </a:pPr>
            <a:endParaRPr lang="en-US" sz="3600" dirty="0"/>
          </a:p>
          <a:p>
            <a:pPr marL="0" indent="0">
              <a:buNone/>
            </a:pPr>
            <a:r>
              <a:rPr lang="en-US" sz="3600" b="1" dirty="0" smtClean="0">
                <a:solidFill>
                  <a:srgbClr val="90529E"/>
                </a:solidFill>
              </a:rPr>
              <a:t>5% Glycolic Acid Crème </a:t>
            </a:r>
            <a:r>
              <a:rPr lang="mr-IN" sz="3600" b="1" dirty="0" smtClean="0">
                <a:solidFill>
                  <a:srgbClr val="90529E"/>
                </a:solidFill>
              </a:rPr>
              <a:t>–</a:t>
            </a:r>
            <a:r>
              <a:rPr lang="en-US" sz="3600" b="1" dirty="0" smtClean="0">
                <a:solidFill>
                  <a:srgbClr val="90529E"/>
                </a:solidFill>
              </a:rPr>
              <a:t> MSRP $27.50</a:t>
            </a:r>
          </a:p>
          <a:p>
            <a:r>
              <a:rPr lang="en-US" sz="3600" dirty="0" smtClean="0"/>
              <a:t>Provides mild, non-drying exfoliation in moisturizing base</a:t>
            </a:r>
          </a:p>
          <a:p>
            <a:r>
              <a:rPr lang="en-US" sz="3600" dirty="0" smtClean="0"/>
              <a:t>Helps smooth lines/wrinkles &amp; brighten discoloration or spots</a:t>
            </a:r>
          </a:p>
          <a:p>
            <a:pPr marL="0" indent="0">
              <a:buNone/>
            </a:pPr>
            <a:endParaRPr lang="en-US" sz="3600" dirty="0" smtClean="0"/>
          </a:p>
          <a:p>
            <a:pPr marL="0" indent="0">
              <a:buNone/>
            </a:pPr>
            <a:r>
              <a:rPr lang="en-US" sz="3600" b="1" dirty="0" smtClean="0">
                <a:solidFill>
                  <a:srgbClr val="90529E"/>
                </a:solidFill>
              </a:rPr>
              <a:t>10% Glycolic Acid Crème </a:t>
            </a:r>
            <a:r>
              <a:rPr lang="mr-IN" sz="3600" b="1" dirty="0" smtClean="0">
                <a:solidFill>
                  <a:srgbClr val="90529E"/>
                </a:solidFill>
              </a:rPr>
              <a:t>–</a:t>
            </a:r>
            <a:r>
              <a:rPr lang="en-US" sz="3600" b="1" dirty="0" smtClean="0">
                <a:solidFill>
                  <a:srgbClr val="90529E"/>
                </a:solidFill>
              </a:rPr>
              <a:t> MSRP $31.90</a:t>
            </a:r>
          </a:p>
          <a:p>
            <a:pPr marL="0" indent="0">
              <a:buNone/>
            </a:pPr>
            <a:r>
              <a:rPr lang="en-US" sz="3600" dirty="0" smtClean="0"/>
              <a:t>For skin that has become conditioned to 5% Glycolic Acid Crème</a:t>
            </a:r>
          </a:p>
          <a:p>
            <a:r>
              <a:rPr lang="en-US" sz="3600" dirty="0" smtClean="0"/>
              <a:t>Great for aging, sun-damage or blemished skin</a:t>
            </a:r>
          </a:p>
          <a:p>
            <a:r>
              <a:rPr lang="en-US" sz="3600" dirty="0" smtClean="0"/>
              <a:t>Higher potency </a:t>
            </a:r>
            <a:r>
              <a:rPr lang="mr-IN" sz="3600" dirty="0" smtClean="0"/>
              <a:t>–</a:t>
            </a:r>
            <a:r>
              <a:rPr lang="en-US" sz="3600" dirty="0" smtClean="0"/>
              <a:t> faster exfoliation</a:t>
            </a:r>
          </a:p>
          <a:p>
            <a:r>
              <a:rPr lang="en-US" sz="3600" dirty="0" smtClean="0"/>
              <a:t>Re-texturizes skin  </a:t>
            </a:r>
          </a:p>
          <a:p>
            <a:pPr marL="0" indent="0">
              <a:buNone/>
            </a:pPr>
            <a:endParaRPr lang="en-US" sz="3600" dirty="0" smtClean="0"/>
          </a:p>
          <a:p>
            <a:pPr marL="0" indent="0">
              <a:buNone/>
            </a:pPr>
            <a:r>
              <a:rPr lang="en-US" sz="3600" b="1" dirty="0" smtClean="0">
                <a:solidFill>
                  <a:srgbClr val="90529E"/>
                </a:solidFill>
              </a:rPr>
              <a:t>Glycolic Acid Oily Skin Light Daytime Moisturizer </a:t>
            </a:r>
            <a:r>
              <a:rPr lang="mr-IN" sz="3600" b="1" dirty="0" smtClean="0">
                <a:solidFill>
                  <a:srgbClr val="90529E"/>
                </a:solidFill>
              </a:rPr>
              <a:t>–</a:t>
            </a:r>
            <a:r>
              <a:rPr lang="en-US" sz="3600" b="1" dirty="0" smtClean="0">
                <a:solidFill>
                  <a:srgbClr val="90529E"/>
                </a:solidFill>
              </a:rPr>
              <a:t> MSRP $20.90</a:t>
            </a:r>
          </a:p>
          <a:p>
            <a:r>
              <a:rPr lang="en-US" sz="3600" dirty="0" smtClean="0"/>
              <a:t>Regular use helps fight oily or blemished skin</a:t>
            </a:r>
          </a:p>
          <a:p>
            <a:r>
              <a:rPr lang="en-US" sz="3600" dirty="0" smtClean="0"/>
              <a:t>Light formula uses botanical oils to avoid dehydrating skin</a:t>
            </a:r>
          </a:p>
          <a:p>
            <a:r>
              <a:rPr lang="en-US" sz="3600" dirty="0" smtClean="0"/>
              <a:t>Softer, clearer and brighter complexion</a:t>
            </a:r>
            <a:endParaRPr lang="en-US" sz="3600" dirty="0"/>
          </a:p>
        </p:txBody>
      </p:sp>
      <p:sp>
        <p:nvSpPr>
          <p:cNvPr id="9" name="Content Placeholder 8"/>
          <p:cNvSpPr>
            <a:spLocks noGrp="1"/>
          </p:cNvSpPr>
          <p:nvPr>
            <p:ph sz="half" idx="2"/>
          </p:nvPr>
        </p:nvSpPr>
        <p:spPr>
          <a:xfrm>
            <a:off x="147053" y="1672263"/>
            <a:ext cx="3921987" cy="2049715"/>
          </a:xfrm>
        </p:spPr>
        <p:txBody>
          <a:bodyPr>
            <a:normAutofit fontScale="25000" lnSpcReduction="20000"/>
          </a:bodyPr>
          <a:lstStyle/>
          <a:p>
            <a:pPr marL="0" indent="0" algn="ctr">
              <a:buNone/>
            </a:pPr>
            <a:r>
              <a:rPr lang="en-US" sz="6400" b="1" u="sng" dirty="0">
                <a:solidFill>
                  <a:srgbClr val="90529E"/>
                </a:solidFill>
              </a:rPr>
              <a:t>Target </a:t>
            </a:r>
            <a:r>
              <a:rPr lang="en-US" sz="6400" b="1" u="sng" dirty="0" smtClean="0">
                <a:solidFill>
                  <a:srgbClr val="90529E"/>
                </a:solidFill>
              </a:rPr>
              <a:t>Consumer</a:t>
            </a:r>
          </a:p>
          <a:p>
            <a:pPr marL="0" indent="0">
              <a:buNone/>
            </a:pPr>
            <a:r>
              <a:rPr lang="en-US" sz="5600" dirty="0" smtClean="0">
                <a:solidFill>
                  <a:srgbClr val="000000"/>
                </a:solidFill>
              </a:rPr>
              <a:t>People concerned about </a:t>
            </a:r>
            <a:r>
              <a:rPr lang="en-US" sz="5600" dirty="0">
                <a:solidFill>
                  <a:srgbClr val="000000"/>
                </a:solidFill>
              </a:rPr>
              <a:t>visible changes in their skin due to  environmental damage or aging.  </a:t>
            </a:r>
          </a:p>
          <a:p>
            <a:pPr marL="0" indent="0">
              <a:buNone/>
            </a:pPr>
            <a:endParaRPr lang="en-US" sz="5600" dirty="0">
              <a:solidFill>
                <a:srgbClr val="000000"/>
              </a:solidFill>
            </a:endParaRPr>
          </a:p>
          <a:p>
            <a:pPr lvl="2"/>
            <a:r>
              <a:rPr lang="en-US" sz="5600" dirty="0">
                <a:solidFill>
                  <a:srgbClr val="000000"/>
                </a:solidFill>
              </a:rPr>
              <a:t>Sun damage</a:t>
            </a:r>
          </a:p>
          <a:p>
            <a:pPr lvl="2"/>
            <a:r>
              <a:rPr lang="en-US" sz="5600" dirty="0">
                <a:solidFill>
                  <a:srgbClr val="000000"/>
                </a:solidFill>
              </a:rPr>
              <a:t>Discoloration</a:t>
            </a:r>
          </a:p>
          <a:p>
            <a:pPr lvl="2"/>
            <a:r>
              <a:rPr lang="en-US" sz="5600" dirty="0">
                <a:solidFill>
                  <a:srgbClr val="000000"/>
                </a:solidFill>
              </a:rPr>
              <a:t>Fine lines</a:t>
            </a:r>
          </a:p>
          <a:p>
            <a:pPr lvl="2"/>
            <a:r>
              <a:rPr lang="en-US" sz="5600" dirty="0">
                <a:solidFill>
                  <a:srgbClr val="000000"/>
                </a:solidFill>
              </a:rPr>
              <a:t>Lack of firmness</a:t>
            </a:r>
            <a:endParaRPr lang="en-US" sz="5600" b="1" dirty="0">
              <a:solidFill>
                <a:srgbClr val="90529E"/>
              </a:solidFill>
            </a:endParaRPr>
          </a:p>
          <a:p>
            <a:pPr marL="0" indent="0">
              <a:buNone/>
            </a:pPr>
            <a:endParaRPr lang="en-US" dirty="0" smtClean="0"/>
          </a:p>
          <a:p>
            <a:pPr marL="0" indent="0">
              <a:buNone/>
            </a:pPr>
            <a:endParaRPr lang="en-US" dirty="0"/>
          </a:p>
        </p:txBody>
      </p:sp>
      <p:sp>
        <p:nvSpPr>
          <p:cNvPr id="5" name="Footer Placeholder 4"/>
          <p:cNvSpPr>
            <a:spLocks noGrp="1"/>
          </p:cNvSpPr>
          <p:nvPr>
            <p:ph type="ftr" sz="quarter" idx="11"/>
          </p:nvPr>
        </p:nvSpPr>
        <p:spPr>
          <a:xfrm>
            <a:off x="5603746" y="6492931"/>
            <a:ext cx="3086100" cy="365125"/>
          </a:xfrm>
        </p:spPr>
        <p:txBody>
          <a:bodyPr/>
          <a:lstStyle/>
          <a:p>
            <a:r>
              <a:rPr sz="800"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6</a:t>
            </a:fld>
            <a:endParaRPr lang="en-US">
              <a:ln>
                <a:solidFill>
                  <a:srgbClr val="E7E6E6">
                    <a:lumMod val="90000"/>
                  </a:srgbClr>
                </a:solidFill>
              </a:ln>
              <a:solidFill>
                <a:prstClr val="black">
                  <a:tint val="75000"/>
                </a:prstClr>
              </a:solidFill>
              <a:latin typeface="Calibri"/>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86889" y="1912441"/>
            <a:ext cx="376872" cy="130128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25776" y="3426986"/>
            <a:ext cx="620691" cy="640522"/>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25775" y="4594720"/>
            <a:ext cx="626306" cy="651578"/>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62261" y="1912441"/>
            <a:ext cx="384204" cy="1301283"/>
          </a:xfrm>
          <a:prstGeom prst="rect">
            <a:avLst/>
          </a:prstGeom>
        </p:spPr>
      </p:pic>
      <p:pic>
        <p:nvPicPr>
          <p:cNvPr id="18" name="Picture 17">
            <a:extLst>
              <a:ext uri="{FF2B5EF4-FFF2-40B4-BE49-F238E27FC236}">
                <a16:creationId xmlns="" xmlns:a16="http://schemas.microsoft.com/office/drawing/2014/main" id="{17C1ACD8-C9A2-8D4C-8640-0CC0A48A811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91838" y="3687177"/>
            <a:ext cx="3431956" cy="2472325"/>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725776" y="5687005"/>
            <a:ext cx="671140" cy="697923"/>
          </a:xfrm>
          <a:prstGeom prst="rect">
            <a:avLst/>
          </a:prstGeom>
        </p:spPr>
      </p:pic>
    </p:spTree>
    <p:extLst>
      <p:ext uri="{BB962C8B-B14F-4D97-AF65-F5344CB8AC3E}">
        <p14:creationId xmlns:p14="http://schemas.microsoft.com/office/powerpoint/2010/main" val="13354935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normAutofit fontScale="90000"/>
          </a:bodyPr>
          <a:lstStyle/>
          <a:p>
            <a:r>
              <a:rPr lang="en-US" dirty="0" smtClean="0"/>
              <a:t>Anti-Aging Collection </a:t>
            </a:r>
            <a:br>
              <a:rPr lang="en-US" dirty="0" smtClean="0"/>
            </a:br>
            <a:r>
              <a:rPr lang="en-US" sz="3200" dirty="0" smtClean="0">
                <a:solidFill>
                  <a:srgbClr val="90529E"/>
                </a:solidFill>
              </a:rPr>
              <a:t>Target Consumer/Product Benefits</a:t>
            </a:r>
            <a:endParaRPr lang="en-US" sz="3200" dirty="0">
              <a:solidFill>
                <a:srgbClr val="90529E"/>
              </a:solidFill>
            </a:endParaRPr>
          </a:p>
        </p:txBody>
      </p:sp>
      <p:sp>
        <p:nvSpPr>
          <p:cNvPr id="8" name="Content Placeholder 7"/>
          <p:cNvSpPr>
            <a:spLocks noGrp="1"/>
          </p:cNvSpPr>
          <p:nvPr>
            <p:ph sz="half" idx="1"/>
          </p:nvPr>
        </p:nvSpPr>
        <p:spPr>
          <a:xfrm>
            <a:off x="4069040" y="1316228"/>
            <a:ext cx="5074960" cy="4905095"/>
          </a:xfrm>
        </p:spPr>
        <p:txBody>
          <a:bodyPr>
            <a:normAutofit fontScale="25000" lnSpcReduction="20000"/>
          </a:bodyPr>
          <a:lstStyle/>
          <a:p>
            <a:pPr marL="0" indent="0">
              <a:buNone/>
            </a:pPr>
            <a:endParaRPr lang="en-US" sz="1400" u="sng" dirty="0" smtClean="0"/>
          </a:p>
          <a:p>
            <a:pPr marL="0" indent="0">
              <a:buNone/>
            </a:pPr>
            <a:r>
              <a:rPr lang="en-US" sz="3600" b="1" dirty="0" smtClean="0">
                <a:solidFill>
                  <a:srgbClr val="90529E"/>
                </a:solidFill>
              </a:rPr>
              <a:t>Nasolabial Fold Multi-Peptide Complex </a:t>
            </a:r>
            <a:r>
              <a:rPr lang="mr-IN" sz="3600" b="1" dirty="0">
                <a:solidFill>
                  <a:srgbClr val="90529E"/>
                </a:solidFill>
              </a:rPr>
              <a:t>–</a:t>
            </a:r>
            <a:r>
              <a:rPr lang="en-US" sz="3600" b="1" dirty="0">
                <a:solidFill>
                  <a:srgbClr val="90529E"/>
                </a:solidFill>
              </a:rPr>
              <a:t> MSRP </a:t>
            </a:r>
            <a:r>
              <a:rPr lang="en-US" sz="3600" b="1" dirty="0" smtClean="0">
                <a:solidFill>
                  <a:srgbClr val="90529E"/>
                </a:solidFill>
              </a:rPr>
              <a:t>$53.90</a:t>
            </a:r>
            <a:endParaRPr lang="en-US" sz="3600" b="1" dirty="0">
              <a:solidFill>
                <a:srgbClr val="90529E"/>
              </a:solidFill>
            </a:endParaRPr>
          </a:p>
          <a:p>
            <a:r>
              <a:rPr lang="en-US" sz="3600" dirty="0" smtClean="0"/>
              <a:t>High-potency, multi-peptide formula helps combat appearance </a:t>
            </a:r>
          </a:p>
          <a:p>
            <a:pPr marL="0" indent="0">
              <a:buNone/>
            </a:pPr>
            <a:r>
              <a:rPr lang="en-US" sz="3600" dirty="0" smtClean="0"/>
              <a:t>         of deep wrinkles on face &amp; neck*</a:t>
            </a:r>
            <a:endParaRPr lang="en-US" sz="3600" dirty="0"/>
          </a:p>
          <a:p>
            <a:r>
              <a:rPr lang="en-US" sz="3600" dirty="0" smtClean="0"/>
              <a:t>Helps reduce appearance of deep facial lines, including those at the </a:t>
            </a:r>
          </a:p>
          <a:p>
            <a:pPr marL="0" indent="0">
              <a:buNone/>
            </a:pPr>
            <a:r>
              <a:rPr lang="en-US" sz="3600" dirty="0"/>
              <a:t> </a:t>
            </a:r>
            <a:r>
              <a:rPr lang="en-US" sz="3600" dirty="0" smtClean="0"/>
              <a:t>       sides of the nose to the corners of mouth (nasolabial folds)</a:t>
            </a:r>
            <a:endParaRPr lang="en-US" sz="3200" b="1" dirty="0" smtClean="0">
              <a:solidFill>
                <a:srgbClr val="90529E"/>
              </a:solidFill>
            </a:endParaRPr>
          </a:p>
          <a:p>
            <a:pPr marL="0" indent="0">
              <a:buNone/>
            </a:pPr>
            <a:r>
              <a:rPr lang="en-US" sz="3600" b="1" dirty="0" smtClean="0">
                <a:solidFill>
                  <a:srgbClr val="90529E"/>
                </a:solidFill>
              </a:rPr>
              <a:t>Collagen Revitalizing Crème </a:t>
            </a:r>
            <a:r>
              <a:rPr lang="mr-IN" sz="3600" b="1" dirty="0">
                <a:solidFill>
                  <a:srgbClr val="90529E"/>
                </a:solidFill>
              </a:rPr>
              <a:t>–</a:t>
            </a:r>
            <a:r>
              <a:rPr lang="en-US" sz="3600" b="1" dirty="0">
                <a:solidFill>
                  <a:srgbClr val="90529E"/>
                </a:solidFill>
              </a:rPr>
              <a:t> MSRP </a:t>
            </a:r>
            <a:r>
              <a:rPr lang="en-US" sz="3600" b="1" dirty="0" smtClean="0">
                <a:solidFill>
                  <a:srgbClr val="90529E"/>
                </a:solidFill>
              </a:rPr>
              <a:t>$38.50</a:t>
            </a:r>
            <a:endParaRPr lang="en-US" sz="3600" b="1" dirty="0">
              <a:solidFill>
                <a:srgbClr val="90529E"/>
              </a:solidFill>
            </a:endParaRPr>
          </a:p>
          <a:p>
            <a:r>
              <a:rPr lang="en-US" sz="3600" dirty="0" smtClean="0"/>
              <a:t>Helps smoothes the appearance of wrinkles </a:t>
            </a:r>
            <a:endParaRPr lang="en-US" sz="3600" dirty="0"/>
          </a:p>
          <a:p>
            <a:r>
              <a:rPr lang="en-US" sz="3600" dirty="0" smtClean="0"/>
              <a:t>Features special marine/botanical extracts, coconut &amp; rich oils</a:t>
            </a:r>
          </a:p>
          <a:p>
            <a:r>
              <a:rPr lang="en-US" sz="3600" dirty="0" smtClean="0"/>
              <a:t>Helps skin look &amp; feel more youthful</a:t>
            </a:r>
            <a:endParaRPr lang="en-US" sz="3600" b="1" dirty="0" smtClean="0">
              <a:solidFill>
                <a:srgbClr val="90529E"/>
              </a:solidFill>
            </a:endParaRPr>
          </a:p>
          <a:p>
            <a:pPr marL="0" indent="0">
              <a:buNone/>
            </a:pPr>
            <a:r>
              <a:rPr lang="en-US" sz="3600" b="1" dirty="0" smtClean="0">
                <a:solidFill>
                  <a:srgbClr val="90529E"/>
                </a:solidFill>
              </a:rPr>
              <a:t>Nourishing Crème Omega-3 + Omega-6 EFAs</a:t>
            </a:r>
            <a:r>
              <a:rPr lang="mr-IN" sz="3600" b="1" dirty="0" smtClean="0">
                <a:solidFill>
                  <a:srgbClr val="90529E"/>
                </a:solidFill>
              </a:rPr>
              <a:t>–</a:t>
            </a:r>
            <a:r>
              <a:rPr lang="en-US" sz="3600" b="1" dirty="0" smtClean="0">
                <a:solidFill>
                  <a:srgbClr val="90529E"/>
                </a:solidFill>
              </a:rPr>
              <a:t> MSRP $27.50</a:t>
            </a:r>
          </a:p>
          <a:p>
            <a:r>
              <a:rPr lang="en-US" sz="3600" dirty="0" smtClean="0"/>
              <a:t>Helps skin feel supple &amp; look radiant, smoother</a:t>
            </a:r>
          </a:p>
          <a:p>
            <a:r>
              <a:rPr lang="en-US" sz="3600" dirty="0" smtClean="0"/>
              <a:t>Unique complex of 10 oils rich in Omega-3 &amp; Omega-6 fatty acids</a:t>
            </a:r>
          </a:p>
          <a:p>
            <a:pPr marL="0" indent="0">
              <a:buNone/>
            </a:pPr>
            <a:r>
              <a:rPr lang="en-US" sz="3600" b="1" dirty="0" smtClean="0">
                <a:solidFill>
                  <a:srgbClr val="90529E"/>
                </a:solidFill>
              </a:rPr>
              <a:t>Swiss Apple Stem Cell Serum </a:t>
            </a:r>
            <a:r>
              <a:rPr lang="mr-IN" sz="3600" b="1" dirty="0" smtClean="0">
                <a:solidFill>
                  <a:srgbClr val="90529E"/>
                </a:solidFill>
              </a:rPr>
              <a:t>–</a:t>
            </a:r>
            <a:r>
              <a:rPr lang="en-US" sz="3600" b="1" dirty="0" smtClean="0">
                <a:solidFill>
                  <a:srgbClr val="90529E"/>
                </a:solidFill>
              </a:rPr>
              <a:t> MSRP $33</a:t>
            </a:r>
          </a:p>
          <a:p>
            <a:r>
              <a:rPr lang="en-US" sz="3600" dirty="0" smtClean="0"/>
              <a:t>Select organic botanicals provide texturizing and anti-aging benefits</a:t>
            </a:r>
          </a:p>
          <a:p>
            <a:pPr>
              <a:lnSpc>
                <a:spcPct val="70000"/>
              </a:lnSpc>
            </a:pPr>
            <a:r>
              <a:rPr lang="en-US" sz="3600" dirty="0" smtClean="0"/>
              <a:t>Swiss apple stem cells help revive skin’s own dormant stem cells and </a:t>
            </a:r>
          </a:p>
          <a:p>
            <a:pPr marL="0" indent="0">
              <a:lnSpc>
                <a:spcPct val="70000"/>
              </a:lnSpc>
              <a:buNone/>
            </a:pPr>
            <a:r>
              <a:rPr lang="en-US" sz="3600" dirty="0" smtClean="0"/>
              <a:t>         Help bring new life &amp; energy to epidermis.  Recharging epidermal cells </a:t>
            </a:r>
          </a:p>
          <a:p>
            <a:pPr marL="0" indent="0">
              <a:lnSpc>
                <a:spcPct val="70000"/>
              </a:lnSpc>
              <a:buNone/>
            </a:pPr>
            <a:r>
              <a:rPr lang="en-US" sz="3600" dirty="0" smtClean="0"/>
              <a:t>         makes skin more responsive to day &amp; night creams applied over serum</a:t>
            </a:r>
            <a:endParaRPr lang="en-US" sz="3600" b="1" dirty="0" smtClean="0">
              <a:solidFill>
                <a:srgbClr val="90529E"/>
              </a:solidFill>
            </a:endParaRPr>
          </a:p>
          <a:p>
            <a:pPr marL="0" indent="0">
              <a:buNone/>
            </a:pPr>
            <a:r>
              <a:rPr lang="en-US" sz="3600" b="1" dirty="0" smtClean="0">
                <a:solidFill>
                  <a:srgbClr val="90529E"/>
                </a:solidFill>
              </a:rPr>
              <a:t>Antioxidant Skin Smoothing Advanced Day Crème </a:t>
            </a:r>
            <a:r>
              <a:rPr lang="mr-IN" sz="3600" b="1" dirty="0" smtClean="0">
                <a:solidFill>
                  <a:srgbClr val="90529E"/>
                </a:solidFill>
              </a:rPr>
              <a:t>–</a:t>
            </a:r>
            <a:r>
              <a:rPr lang="en-US" sz="3600" b="1" dirty="0" smtClean="0">
                <a:solidFill>
                  <a:srgbClr val="90529E"/>
                </a:solidFill>
              </a:rPr>
              <a:t> MSRP $25.30</a:t>
            </a:r>
          </a:p>
          <a:p>
            <a:r>
              <a:rPr lang="en-US" sz="3600" dirty="0" smtClean="0"/>
              <a:t>Defends against future damage with Antioxidant Complex</a:t>
            </a:r>
          </a:p>
          <a:p>
            <a:r>
              <a:rPr lang="en-US" sz="3600" dirty="0" smtClean="0"/>
              <a:t>Natural Oils help combat past damage and contribute to healthy glow*</a:t>
            </a:r>
          </a:p>
          <a:p>
            <a:r>
              <a:rPr lang="en-US" sz="3600" dirty="0" smtClean="0"/>
              <a:t>Helps diminish appearance of fine lines/wrinkles</a:t>
            </a:r>
          </a:p>
          <a:p>
            <a:pPr marL="0" indent="0">
              <a:buNone/>
            </a:pPr>
            <a:endParaRPr lang="en-US" sz="1400" dirty="0"/>
          </a:p>
        </p:txBody>
      </p:sp>
      <p:sp>
        <p:nvSpPr>
          <p:cNvPr id="9" name="Content Placeholder 8"/>
          <p:cNvSpPr>
            <a:spLocks noGrp="1"/>
          </p:cNvSpPr>
          <p:nvPr>
            <p:ph sz="half" idx="2"/>
          </p:nvPr>
        </p:nvSpPr>
        <p:spPr>
          <a:xfrm>
            <a:off x="286879" y="1569635"/>
            <a:ext cx="3556251" cy="4786808"/>
          </a:xfrm>
          <a:ln>
            <a:solidFill>
              <a:srgbClr val="90529E"/>
            </a:solidFill>
          </a:ln>
        </p:spPr>
        <p:style>
          <a:lnRef idx="2">
            <a:schemeClr val="accent3"/>
          </a:lnRef>
          <a:fillRef idx="1">
            <a:schemeClr val="lt1"/>
          </a:fillRef>
          <a:effectRef idx="0">
            <a:schemeClr val="accent3"/>
          </a:effectRef>
          <a:fontRef idx="minor">
            <a:schemeClr val="dk1"/>
          </a:fontRef>
        </p:style>
        <p:txBody>
          <a:bodyPr>
            <a:normAutofit fontScale="25000" lnSpcReduction="20000"/>
          </a:bodyPr>
          <a:lstStyle/>
          <a:p>
            <a:pPr marL="0" indent="0" algn="ctr">
              <a:buNone/>
            </a:pPr>
            <a:r>
              <a:rPr lang="en-US" sz="6400" b="1" u="sng" dirty="0" smtClean="0">
                <a:solidFill>
                  <a:srgbClr val="90529E"/>
                </a:solidFill>
              </a:rPr>
              <a:t>Key Ingredients</a:t>
            </a:r>
          </a:p>
          <a:p>
            <a:pPr marL="0" indent="0" algn="ctr">
              <a:buNone/>
            </a:pPr>
            <a:endParaRPr lang="en-US" sz="4000" b="1" u="sng" dirty="0" smtClean="0">
              <a:solidFill>
                <a:srgbClr val="90529E"/>
              </a:solidFill>
            </a:endParaRPr>
          </a:p>
          <a:p>
            <a:pPr marL="0" indent="0">
              <a:lnSpc>
                <a:spcPct val="110000"/>
              </a:lnSpc>
              <a:buNone/>
            </a:pPr>
            <a:r>
              <a:rPr lang="en-US" sz="4800" b="1" dirty="0">
                <a:solidFill>
                  <a:srgbClr val="90529E"/>
                </a:solidFill>
              </a:rPr>
              <a:t>Glycolic Acid </a:t>
            </a:r>
            <a:r>
              <a:rPr lang="en-US" sz="4800" dirty="0">
                <a:solidFill>
                  <a:srgbClr val="000000"/>
                </a:solidFill>
              </a:rPr>
              <a:t>- </a:t>
            </a:r>
            <a:r>
              <a:rPr lang="en-US" sz="4800" dirty="0"/>
              <a:t>derived from sugar cane, and an active AHA, it has the ability to deeply penetrate skin to effectively help diminish visible signs of aging.</a:t>
            </a:r>
            <a:r>
              <a:rPr lang="en-US" sz="4800" dirty="0">
                <a:solidFill>
                  <a:srgbClr val="90529E"/>
                </a:solidFill>
              </a:rPr>
              <a:t>  </a:t>
            </a:r>
            <a:r>
              <a:rPr lang="en-US" sz="4800" dirty="0"/>
              <a:t>Smoothes fine lines, wrinkles and brightens discoloration or spots.  May also help reduce for acne breakouts</a:t>
            </a:r>
            <a:endParaRPr lang="en-US" sz="4800" u="sng" dirty="0"/>
          </a:p>
          <a:p>
            <a:pPr marL="0" indent="0">
              <a:lnSpc>
                <a:spcPct val="110000"/>
              </a:lnSpc>
              <a:buNone/>
            </a:pPr>
            <a:r>
              <a:rPr lang="en-US" sz="4800" b="1" dirty="0">
                <a:solidFill>
                  <a:srgbClr val="90529E"/>
                </a:solidFill>
              </a:rPr>
              <a:t>Alpha Lipoic Acid </a:t>
            </a:r>
            <a:r>
              <a:rPr lang="mr-IN" sz="4800" dirty="0"/>
              <a:t>–</a:t>
            </a:r>
            <a:r>
              <a:rPr lang="en-US" sz="4800" dirty="0"/>
              <a:t> very potent antioxidant, increases cellular energy &amp; fights free radical damage.  Helps diminish redness, brightens dull skin tone, smoothes fine lines &amp; wrinkles.  Boosts activity of other antioxidants.</a:t>
            </a:r>
          </a:p>
          <a:p>
            <a:pPr marL="0" indent="0">
              <a:lnSpc>
                <a:spcPct val="110000"/>
              </a:lnSpc>
              <a:buNone/>
            </a:pPr>
            <a:r>
              <a:rPr lang="en-US" sz="4800" b="1" dirty="0">
                <a:solidFill>
                  <a:srgbClr val="90529E"/>
                </a:solidFill>
              </a:rPr>
              <a:t>Vitamin C &amp; E </a:t>
            </a:r>
            <a:r>
              <a:rPr lang="mr-IN" sz="4800" dirty="0"/>
              <a:t>–</a:t>
            </a:r>
            <a:r>
              <a:rPr lang="en-US" sz="4800" dirty="0"/>
              <a:t> help protect and prevent damage from UV light, helps smooth and firm skin &amp; improves discoloration.  </a:t>
            </a:r>
          </a:p>
          <a:p>
            <a:pPr marL="0" indent="0">
              <a:lnSpc>
                <a:spcPct val="110000"/>
              </a:lnSpc>
              <a:buNone/>
            </a:pPr>
            <a:r>
              <a:rPr lang="en-US" sz="4800" b="1" dirty="0">
                <a:solidFill>
                  <a:srgbClr val="90529E"/>
                </a:solidFill>
              </a:rPr>
              <a:t>Green &amp; Black Tea</a:t>
            </a:r>
            <a:r>
              <a:rPr lang="en-US" sz="4800" b="1" dirty="0"/>
              <a:t> </a:t>
            </a:r>
            <a:r>
              <a:rPr lang="en-US" sz="4800" dirty="0"/>
              <a:t>- contain polyphenols which have shown to have antioxidant &amp; antibacterial proper-ties, helps acne prone skin</a:t>
            </a:r>
          </a:p>
          <a:p>
            <a:pPr marL="0" indent="0">
              <a:lnSpc>
                <a:spcPct val="110000"/>
              </a:lnSpc>
              <a:buNone/>
            </a:pPr>
            <a:r>
              <a:rPr lang="en-US" sz="4800" b="1" dirty="0">
                <a:solidFill>
                  <a:srgbClr val="90529E"/>
                </a:solidFill>
              </a:rPr>
              <a:t>Emollients</a:t>
            </a:r>
            <a:r>
              <a:rPr lang="en-US" sz="4800" dirty="0">
                <a:solidFill>
                  <a:srgbClr val="90529E"/>
                </a:solidFill>
              </a:rPr>
              <a:t> </a:t>
            </a:r>
            <a:r>
              <a:rPr lang="mr-IN" sz="4800" dirty="0"/>
              <a:t>–</a:t>
            </a:r>
            <a:r>
              <a:rPr lang="en-US" sz="4800" dirty="0"/>
              <a:t> Hyaluronic Acid, Borage Oil, Rosehip Fruit Oil  &amp; Lavender Essential Oil, Flaxseed Oil to rehydrate, smooth and soften fine lines &amp; wrinkles</a:t>
            </a:r>
          </a:p>
          <a:p>
            <a:pPr marL="0" indent="0">
              <a:lnSpc>
                <a:spcPct val="110000"/>
              </a:lnSpc>
              <a:buNone/>
            </a:pPr>
            <a:endParaRPr lang="en-US" dirty="0" smtClean="0"/>
          </a:p>
          <a:p>
            <a:pPr marL="0" indent="0">
              <a:buNone/>
            </a:pPr>
            <a:endParaRPr lang="en-US" dirty="0"/>
          </a:p>
        </p:txBody>
      </p:sp>
      <p:sp>
        <p:nvSpPr>
          <p:cNvPr id="5" name="Footer Placeholder 4"/>
          <p:cNvSpPr>
            <a:spLocks noGrp="1"/>
          </p:cNvSpPr>
          <p:nvPr>
            <p:ph type="ftr" sz="quarter" idx="11"/>
          </p:nvPr>
        </p:nvSpPr>
        <p:spPr>
          <a:xfrm>
            <a:off x="440087" y="6404089"/>
            <a:ext cx="3086100" cy="365125"/>
          </a:xfrm>
        </p:spPr>
        <p:txBody>
          <a:bodyPr/>
          <a:lstStyle/>
          <a:p>
            <a:r>
              <a:rPr sz="800" dirty="0">
                <a:solidFill>
                  <a:prstClr val="black"/>
                </a:solidFill>
                <a:latin typeface="Calibri"/>
              </a:rPr>
              <a:t>© Reviva Labs Inc., Haddonfield NJ USA • www.revivalabs.com </a:t>
            </a:r>
          </a:p>
        </p:txBody>
      </p:sp>
      <p:sp>
        <p:nvSpPr>
          <p:cNvPr id="6" name="Slide Number Placeholder 5"/>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7</a:t>
            </a:fld>
            <a:endParaRPr lang="en-US">
              <a:ln>
                <a:solidFill>
                  <a:srgbClr val="E7E6E6">
                    <a:lumMod val="90000"/>
                  </a:srgbClr>
                </a:solidFill>
              </a:ln>
              <a:solidFill>
                <a:prstClr val="black">
                  <a:tint val="75000"/>
                </a:prstClr>
              </a:solidFill>
              <a:latin typeface="Calibri"/>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99110" y="5626875"/>
            <a:ext cx="761312" cy="777214"/>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9110" y="1569635"/>
            <a:ext cx="724722" cy="746475"/>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99110" y="2573130"/>
            <a:ext cx="724721" cy="742197"/>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99110" y="3430268"/>
            <a:ext cx="724722" cy="75907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918168" y="4383202"/>
            <a:ext cx="484530" cy="1072276"/>
          </a:xfrm>
          <a:prstGeom prst="rect">
            <a:avLst/>
          </a:prstGeom>
        </p:spPr>
      </p:pic>
    </p:spTree>
    <p:extLst>
      <p:ext uri="{BB962C8B-B14F-4D97-AF65-F5344CB8AC3E}">
        <p14:creationId xmlns:p14="http://schemas.microsoft.com/office/powerpoint/2010/main" val="38279528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Anti-</a:t>
            </a:r>
            <a:r>
              <a:rPr lang="en-US" dirty="0" smtClean="0"/>
              <a:t>Aging</a:t>
            </a:r>
            <a:br>
              <a:rPr lang="en-US" dirty="0" smtClean="0"/>
            </a:br>
            <a:r>
              <a:rPr lang="en-US" sz="3100" dirty="0" smtClean="0">
                <a:solidFill>
                  <a:srgbClr val="90529E"/>
                </a:solidFill>
              </a:rPr>
              <a:t>Anti-Aging Trio</a:t>
            </a:r>
            <a:endParaRPr lang="en-US" sz="3100" dirty="0">
              <a:solidFill>
                <a:srgbClr val="90529E"/>
              </a:solidFill>
            </a:endParaRPr>
          </a:p>
        </p:txBody>
      </p:sp>
      <p:sp>
        <p:nvSpPr>
          <p:cNvPr id="3" name="Content Placeholder 2"/>
          <p:cNvSpPr>
            <a:spLocks noGrp="1"/>
          </p:cNvSpPr>
          <p:nvPr>
            <p:ph idx="1"/>
          </p:nvPr>
        </p:nvSpPr>
        <p:spPr>
          <a:xfrm>
            <a:off x="616783" y="1741852"/>
            <a:ext cx="3815036" cy="4283601"/>
          </a:xfrm>
        </p:spPr>
        <p:txBody>
          <a:bodyPr>
            <a:normAutofit fontScale="92500" lnSpcReduction="10000"/>
          </a:bodyPr>
          <a:lstStyle/>
          <a:p>
            <a:pPr marL="0" indent="0">
              <a:buNone/>
            </a:pPr>
            <a:r>
              <a:rPr lang="en-US" sz="1600" b="1" u="sng" dirty="0">
                <a:solidFill>
                  <a:srgbClr val="90529E"/>
                </a:solidFill>
              </a:rPr>
              <a:t>Reviva Labs Anti-Aging Trio</a:t>
            </a:r>
          </a:p>
          <a:p>
            <a:pPr marL="0" indent="0">
              <a:buNone/>
            </a:pPr>
            <a:r>
              <a:rPr lang="en-US" sz="1600" dirty="0"/>
              <a:t>The first of our new targeted multi-product protocols</a:t>
            </a:r>
          </a:p>
          <a:p>
            <a:pPr marL="0" indent="0">
              <a:buNone/>
            </a:pPr>
            <a:r>
              <a:rPr lang="en-US" sz="1600" dirty="0"/>
              <a:t>1. Peptide Facial Skin Prep</a:t>
            </a:r>
          </a:p>
          <a:p>
            <a:pPr marL="0" indent="0">
              <a:buNone/>
            </a:pPr>
            <a:r>
              <a:rPr lang="en-US" sz="1600" dirty="0"/>
              <a:t>2. Advanced Peptide Plus</a:t>
            </a:r>
          </a:p>
          <a:p>
            <a:pPr marL="0" indent="0">
              <a:buNone/>
            </a:pPr>
            <a:r>
              <a:rPr lang="en-US" sz="1600" dirty="0"/>
              <a:t>3. Dual Source C Serum</a:t>
            </a:r>
          </a:p>
          <a:p>
            <a:pPr marL="0" indent="0">
              <a:buNone/>
            </a:pPr>
            <a:endParaRPr lang="en-US" sz="1600" dirty="0"/>
          </a:p>
          <a:p>
            <a:pPr marL="0" indent="0">
              <a:buNone/>
            </a:pPr>
            <a:r>
              <a:rPr lang="en-US" sz="1600" dirty="0"/>
              <a:t> </a:t>
            </a:r>
            <a:r>
              <a:rPr lang="en-US" sz="1600" b="1" u="sng" dirty="0">
                <a:solidFill>
                  <a:srgbClr val="90529E"/>
                </a:solidFill>
              </a:rPr>
              <a:t>A Multi-Product Layering Protocol</a:t>
            </a:r>
          </a:p>
          <a:p>
            <a:pPr marL="0" indent="0">
              <a:buNone/>
            </a:pPr>
            <a:r>
              <a:rPr lang="en-US" sz="1600" dirty="0"/>
              <a:t>While Reviva’s skin care offers many ‘stand alone’ anti-aging items, our new Anti-Aging Trio takes a </a:t>
            </a:r>
            <a:r>
              <a:rPr lang="en-US" sz="1600" b="1" dirty="0"/>
              <a:t>layered approach </a:t>
            </a:r>
            <a:r>
              <a:rPr lang="en-US" sz="1600" dirty="0"/>
              <a:t>to fighting off the effects of environmental damage. </a:t>
            </a:r>
          </a:p>
          <a:p>
            <a:pPr marL="0" indent="0">
              <a:buNone/>
            </a:pPr>
            <a:r>
              <a:rPr lang="en-US" sz="1600" dirty="0"/>
              <a:t>Effective on their own, but more powerful together, this three-step protocol will has skin looking and feeling younger and healthier in no time. </a:t>
            </a:r>
          </a:p>
          <a:p>
            <a:pPr marL="0" indent="0">
              <a:buNone/>
            </a:pPr>
            <a:endParaRPr lang="en-US" sz="1400" dirty="0"/>
          </a:p>
        </p:txBody>
      </p:sp>
      <p:sp>
        <p:nvSpPr>
          <p:cNvPr id="4" name="Footer Placeholder 3"/>
          <p:cNvSpPr>
            <a:spLocks noGrp="1"/>
          </p:cNvSpPr>
          <p:nvPr>
            <p:ph type="ftr" sz="quarter" idx="11"/>
          </p:nvPr>
        </p:nvSpPr>
        <p:spPr/>
        <p:txBody>
          <a:bodyPr/>
          <a:lstStyle/>
          <a:p>
            <a:r>
              <a:rPr sz="800" dirty="0">
                <a:solidFill>
                  <a:prstClr val="black"/>
                </a:solidFill>
                <a:latin typeface="Calibri"/>
              </a:rPr>
              <a:t>© Reviva Labs Inc., Haddonfield NJ USA • www.revivalabs.com</a:t>
            </a:r>
            <a:r>
              <a:rPr dirty="0">
                <a:solidFill>
                  <a:prstClr val="black"/>
                </a:solidFill>
                <a:latin typeface="Calibri"/>
              </a:rPr>
              <a:t> </a:t>
            </a:r>
          </a:p>
        </p:txBody>
      </p:sp>
      <p:sp>
        <p:nvSpPr>
          <p:cNvPr id="5" name="Slide Number Placeholder 4"/>
          <p:cNvSpPr>
            <a:spLocks noGrp="1"/>
          </p:cNvSpPr>
          <p:nvPr>
            <p:ph type="sldNum" sz="quarter" idx="12"/>
          </p:nvPr>
        </p:nvSpPr>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8</a:t>
            </a:fld>
            <a:endParaRPr lang="en-US">
              <a:ln>
                <a:solidFill>
                  <a:srgbClr val="E7E6E6">
                    <a:lumMod val="90000"/>
                  </a:srgbClr>
                </a:solidFill>
              </a:ln>
              <a:solidFill>
                <a:prstClr val="black">
                  <a:tint val="75000"/>
                </a:prstClr>
              </a:solidFill>
              <a:latin typeface="Calibri"/>
            </a:endParaRPr>
          </a:p>
        </p:txBody>
      </p:sp>
      <p:pic>
        <p:nvPicPr>
          <p:cNvPr id="8" name="Picture 7">
            <a:extLst>
              <a:ext uri="{FF2B5EF4-FFF2-40B4-BE49-F238E27FC236}">
                <a16:creationId xmlns="" xmlns:a16="http://schemas.microsoft.com/office/drawing/2014/main" id="{E0576A15-C74F-B546-B9C6-B21F583405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37396" y="1491078"/>
            <a:ext cx="4906604" cy="5067935"/>
          </a:xfrm>
          <a:prstGeom prst="rect">
            <a:avLst/>
          </a:prstGeom>
        </p:spPr>
      </p:pic>
    </p:spTree>
    <p:extLst>
      <p:ext uri="{BB962C8B-B14F-4D97-AF65-F5344CB8AC3E}">
        <p14:creationId xmlns:p14="http://schemas.microsoft.com/office/powerpoint/2010/main" val="336696472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Anti-Aging </a:t>
            </a:r>
            <a:br>
              <a:rPr lang="en-US" dirty="0"/>
            </a:br>
            <a:endParaRPr lang="en-US" dirty="0"/>
          </a:p>
        </p:txBody>
      </p:sp>
      <p:sp>
        <p:nvSpPr>
          <p:cNvPr id="3" name="Content Placeholder 2"/>
          <p:cNvSpPr>
            <a:spLocks noGrp="1"/>
          </p:cNvSpPr>
          <p:nvPr>
            <p:ph idx="1"/>
          </p:nvPr>
        </p:nvSpPr>
        <p:spPr>
          <a:xfrm>
            <a:off x="486117" y="1715767"/>
            <a:ext cx="5357597" cy="3862708"/>
          </a:xfrm>
        </p:spPr>
        <p:txBody>
          <a:bodyPr/>
          <a:lstStyle/>
          <a:p>
            <a:pPr>
              <a:buClr>
                <a:srgbClr val="FF289C"/>
              </a:buClr>
            </a:pPr>
            <a:r>
              <a:rPr lang="en-US" sz="1400" b="1" u="sng" dirty="0"/>
              <a:t>Benefits</a:t>
            </a:r>
          </a:p>
          <a:p>
            <a:pPr>
              <a:buClr>
                <a:srgbClr val="FF289C"/>
              </a:buClr>
            </a:pPr>
            <a:r>
              <a:rPr lang="en-US" sz="1400" dirty="0"/>
              <a:t>A lightweight gel serum that energizes as it restores.</a:t>
            </a:r>
          </a:p>
          <a:p>
            <a:pPr marL="285750" indent="-285750">
              <a:buClr>
                <a:srgbClr val="9E3FA5"/>
              </a:buClr>
              <a:buFont typeface="Wingdings" charset="2"/>
              <a:buChar char="§"/>
            </a:pPr>
            <a:r>
              <a:rPr lang="en-US" sz="1400" b="1" dirty="0"/>
              <a:t>Moisturizes, restores &amp; energizes w/Hyaluronic Acid &amp; Argireline</a:t>
            </a:r>
            <a:r>
              <a:rPr lang="en-US" sz="1400" dirty="0"/>
              <a:t>, a peptide, thought to have a similar action to Botox.  It works to relax the muscles the near the top of skin, helping to diminish the look of fine lines and wrinkles</a:t>
            </a:r>
          </a:p>
          <a:p>
            <a:pPr marL="285750" indent="-285750">
              <a:buClr>
                <a:srgbClr val="9E3FA5"/>
              </a:buClr>
              <a:buFont typeface="Wingdings" charset="2"/>
              <a:buChar char="§"/>
            </a:pPr>
            <a:r>
              <a:rPr lang="en-US" sz="1400" b="1" dirty="0"/>
              <a:t>Restores &amp; rebalances minerals essential to healthy skin </a:t>
            </a:r>
            <a:r>
              <a:rPr lang="en-US" sz="1400" dirty="0"/>
              <a:t>- Hawaiian Seaweed Extract Mineral Complex: Magnesium, Calcium, Potassium, Phosphorous, Sodium, Iron, Manganese, Zinc, Copper</a:t>
            </a:r>
          </a:p>
          <a:p>
            <a:pPr marL="285750" indent="-285750">
              <a:buClr>
                <a:srgbClr val="9E3FA5"/>
              </a:buClr>
              <a:buFont typeface="Wingdings" charset="2"/>
              <a:buChar char="§"/>
            </a:pPr>
            <a:r>
              <a:rPr lang="en-US" sz="1400" b="1" dirty="0"/>
              <a:t>Energizes skin cells </a:t>
            </a:r>
            <a:r>
              <a:rPr lang="en-US" sz="1400" dirty="0"/>
              <a:t>and helps absorption of all follow up items </a:t>
            </a:r>
            <a:endParaRPr lang="en-US" sz="1400" b="1" u="sng" dirty="0"/>
          </a:p>
          <a:p>
            <a:r>
              <a:rPr lang="en-US" sz="1400" b="1" u="sng" dirty="0"/>
              <a:t>What are peptides?</a:t>
            </a:r>
          </a:p>
          <a:p>
            <a:r>
              <a:rPr lang="en-US" sz="1400" dirty="0"/>
              <a:t>Naturally occurring amino acids and building blocks of proteins like collagen.  As skin ages, the natural supply of  collagen decreases contributing to fine lines &amp; wrinkle development. Applying topical peptides in conjunction with moisture binding Hyaluronic Acid, has shown to help stimulate skin cell growth and repair.</a:t>
            </a:r>
          </a:p>
        </p:txBody>
      </p:sp>
      <p:sp>
        <p:nvSpPr>
          <p:cNvPr id="4" name="Footer Placeholder 3"/>
          <p:cNvSpPr>
            <a:spLocks noGrp="1"/>
          </p:cNvSpPr>
          <p:nvPr>
            <p:ph type="ftr" sz="quarter" idx="11"/>
          </p:nvPr>
        </p:nvSpPr>
        <p:spPr>
          <a:xfrm>
            <a:off x="4420139" y="6356381"/>
            <a:ext cx="3086100" cy="365125"/>
          </a:xfrm>
        </p:spPr>
        <p:txBody>
          <a:bodyPr/>
          <a:lstStyle/>
          <a:p>
            <a:r>
              <a:rPr sz="800" dirty="0">
                <a:solidFill>
                  <a:prstClr val="black"/>
                </a:solidFill>
                <a:latin typeface="Calibri"/>
              </a:rPr>
              <a:t>© Reviva Labs Inc., Haddonfield NJ USA • www.revivalabs.com</a:t>
            </a:r>
            <a:r>
              <a:rPr dirty="0">
                <a:solidFill>
                  <a:prstClr val="black"/>
                </a:solidFill>
                <a:latin typeface="Calibri"/>
              </a:rPr>
              <a:t> </a:t>
            </a:r>
          </a:p>
        </p:txBody>
      </p:sp>
      <p:sp>
        <p:nvSpPr>
          <p:cNvPr id="5" name="Slide Number Placeholder 4"/>
          <p:cNvSpPr>
            <a:spLocks noGrp="1"/>
          </p:cNvSpPr>
          <p:nvPr>
            <p:ph type="sldNum" sz="quarter" idx="12"/>
          </p:nvPr>
        </p:nvSpPr>
        <p:spPr>
          <a:xfrm>
            <a:off x="616776" y="6356443"/>
            <a:ext cx="531719" cy="365125"/>
          </a:xfrm>
        </p:spPr>
        <p:txBody>
          <a:bodyPr/>
          <a:lstStyle/>
          <a:p>
            <a:fld id="{FCA89295-0AE9-EA4F-8F9E-FA2FBE391576}" type="slidenum">
              <a:rPr lang="en-US" smtClean="0">
                <a:ln>
                  <a:solidFill>
                    <a:srgbClr val="E7E6E6">
                      <a:lumMod val="90000"/>
                    </a:srgbClr>
                  </a:solidFill>
                </a:ln>
                <a:solidFill>
                  <a:prstClr val="black">
                    <a:tint val="75000"/>
                  </a:prstClr>
                </a:solidFill>
                <a:latin typeface="Calibri"/>
              </a:rPr>
              <a:pPr/>
              <a:t>9</a:t>
            </a:fld>
            <a:endParaRPr lang="en-US">
              <a:ln>
                <a:solidFill>
                  <a:srgbClr val="E7E6E6">
                    <a:lumMod val="90000"/>
                  </a:srgbClr>
                </a:solidFill>
              </a:ln>
              <a:solidFill>
                <a:prstClr val="black">
                  <a:tint val="75000"/>
                </a:prstClr>
              </a:solidFill>
              <a:latin typeface="Calibri"/>
            </a:endParaRPr>
          </a:p>
        </p:txBody>
      </p:sp>
      <p:sp>
        <p:nvSpPr>
          <p:cNvPr id="6" name="Content Placeholder 5"/>
          <p:cNvSpPr>
            <a:spLocks noGrp="1"/>
          </p:cNvSpPr>
          <p:nvPr>
            <p:ph sz="quarter" idx="13"/>
          </p:nvPr>
        </p:nvSpPr>
        <p:spPr>
          <a:xfrm>
            <a:off x="616756" y="751555"/>
            <a:ext cx="5746598" cy="592137"/>
          </a:xfrm>
        </p:spPr>
        <p:txBody>
          <a:bodyPr anchor="ctr">
            <a:normAutofit fontScale="92500"/>
          </a:bodyPr>
          <a:lstStyle/>
          <a:p>
            <a:r>
              <a:rPr lang="en-US" sz="2400" dirty="0">
                <a:solidFill>
                  <a:srgbClr val="90529E"/>
                </a:solidFill>
              </a:rPr>
              <a:t>Peptide Facial Skin Prep </a:t>
            </a:r>
            <a:r>
              <a:rPr lang="en-US" sz="2200" dirty="0">
                <a:solidFill>
                  <a:srgbClr val="90529E"/>
                </a:solidFill>
              </a:rPr>
              <a:t>with Hyaluronic Acid</a:t>
            </a:r>
          </a:p>
        </p:txBody>
      </p:sp>
      <p:sp>
        <p:nvSpPr>
          <p:cNvPr id="11" name="Text Placeholder 10"/>
          <p:cNvSpPr>
            <a:spLocks noGrp="1"/>
          </p:cNvSpPr>
          <p:nvPr>
            <p:ph type="body" sz="quarter" idx="17"/>
          </p:nvPr>
        </p:nvSpPr>
        <p:spPr/>
        <p:txBody>
          <a:bodyPr/>
          <a:lstStyle/>
          <a:p>
            <a:r>
              <a:rPr lang="en-US" dirty="0"/>
              <a:t>314</a:t>
            </a:r>
          </a:p>
        </p:txBody>
      </p:sp>
      <p:pic>
        <p:nvPicPr>
          <p:cNvPr id="18" name="Picture Placeholder 17">
            <a:extLst>
              <a:ext uri="{FF2B5EF4-FFF2-40B4-BE49-F238E27FC236}">
                <a16:creationId xmlns="" xmlns:a16="http://schemas.microsoft.com/office/drawing/2014/main" id="{388D7F3F-84A8-BF41-BA32-BE1054D9F9F0}"/>
              </a:ext>
            </a:extLst>
          </p:cNvPr>
          <p:cNvPicPr>
            <a:picLocks noGrp="1" noChangeAspect="1"/>
          </p:cNvPicPr>
          <p:nvPr>
            <p:ph type="pic" sz="quarter" idx="16"/>
          </p:nvPr>
        </p:nvPicPr>
        <p:blipFill rotWithShape="1">
          <a:blip r:embed="rId2" cstate="print">
            <a:extLst>
              <a:ext uri="{28A0092B-C50C-407E-A947-70E740481C1C}">
                <a14:useLocalDpi xmlns:a14="http://schemas.microsoft.com/office/drawing/2010/main"/>
              </a:ext>
            </a:extLst>
          </a:blip>
          <a:srcRect l="-3323" r="-3323"/>
          <a:stretch/>
        </p:blipFill>
        <p:spPr>
          <a:xfrm>
            <a:off x="5803342" y="805288"/>
            <a:ext cx="3340661" cy="5150547"/>
          </a:xfrm>
        </p:spPr>
      </p:pic>
    </p:spTree>
    <p:extLst>
      <p:ext uri="{BB962C8B-B14F-4D97-AF65-F5344CB8AC3E}">
        <p14:creationId xmlns:p14="http://schemas.microsoft.com/office/powerpoint/2010/main" val="13968627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NV1372 Reviva Powerpoint Template v2" id="{D9F22300-7633-B94C-993D-7566DC82C4B8}" vid="{995E721E-3605-1845-BF95-2FACCEF7A1EC}"/>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NV1372 Reviva Powerpoint Template v2" id="{D9F22300-7633-B94C-993D-7566DC82C4B8}" vid="{995E721E-3605-1845-BF95-2FACCEF7A1E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TotalTime>
  <Words>2876</Words>
  <Application>Microsoft Macintosh PowerPoint</Application>
  <PresentationFormat>On-screen Show (4:3)</PresentationFormat>
  <Paragraphs>300</Paragraphs>
  <Slides>16</Slides>
  <Notes>8</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1_Office Theme</vt:lpstr>
      <vt:lpstr>3_Office Theme</vt:lpstr>
      <vt:lpstr>PowerPoint Presentation</vt:lpstr>
      <vt:lpstr>A History of Great Natural Skin Care</vt:lpstr>
      <vt:lpstr>Making Natural Skin Care Even Easier</vt:lpstr>
      <vt:lpstr>PowerPoint Presentation</vt:lpstr>
      <vt:lpstr>Skin 101 Review</vt:lpstr>
      <vt:lpstr>Anti-Aging Collection  Target Consumer/Product Benefits</vt:lpstr>
      <vt:lpstr>Anti-Aging Collection  Target Consumer/Product Benefits</vt:lpstr>
      <vt:lpstr>Anti-Aging Anti-Aging Trio</vt:lpstr>
      <vt:lpstr>Anti-Aging  </vt:lpstr>
      <vt:lpstr>Anti-Aging </vt:lpstr>
      <vt:lpstr>Anti-Aging </vt:lpstr>
      <vt:lpstr>Firming Collection  Target Consumer/Product Benefits</vt:lpstr>
      <vt:lpstr>Firming Collection  Product Benefits &amp; Key Ingredients</vt:lpstr>
      <vt:lpstr>Reviva Labs Skin Care</vt:lpstr>
      <vt:lpstr>Reviva Labs Skincare Collections Problem &amp; Solutions</vt:lpstr>
      <vt:lpstr>Natural Skin Care For All Skin Types</vt:lpstr>
    </vt:vector>
  </TitlesOfParts>
  <Company>Inception Media Group, LLC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Reimer</dc:creator>
  <cp:lastModifiedBy>Andy Reimer</cp:lastModifiedBy>
  <cp:revision>2</cp:revision>
  <dcterms:created xsi:type="dcterms:W3CDTF">2018-12-11T19:42:25Z</dcterms:created>
  <dcterms:modified xsi:type="dcterms:W3CDTF">2018-12-11T19:58:13Z</dcterms:modified>
</cp:coreProperties>
</file>