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21"/>
  </p:notesMasterIdLst>
  <p:handoutMasterIdLst>
    <p:handoutMasterId r:id="rId22"/>
  </p:handoutMasterIdLst>
  <p:sldIdLst>
    <p:sldId id="257" r:id="rId3"/>
    <p:sldId id="258" r:id="rId4"/>
    <p:sldId id="259" r:id="rId5"/>
    <p:sldId id="260" r:id="rId6"/>
    <p:sldId id="261" r:id="rId7"/>
    <p:sldId id="267" r:id="rId8"/>
    <p:sldId id="268" r:id="rId9"/>
    <p:sldId id="269" r:id="rId10"/>
    <p:sldId id="270" r:id="rId11"/>
    <p:sldId id="271" r:id="rId12"/>
    <p:sldId id="279" r:id="rId13"/>
    <p:sldId id="274" r:id="rId14"/>
    <p:sldId id="275" r:id="rId15"/>
    <p:sldId id="276" r:id="rId16"/>
    <p:sldId id="277" r:id="rId17"/>
    <p:sldId id="278" r:id="rId18"/>
    <p:sldId id="272"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1"/>
    <p:restoredTop sz="96501" autoAdjust="0"/>
  </p:normalViewPr>
  <p:slideViewPr>
    <p:cSldViewPr snapToGrid="0" snapToObjects="1">
      <p:cViewPr varScale="1">
        <p:scale>
          <a:sx n="138" d="100"/>
          <a:sy n="138" d="100"/>
        </p:scale>
        <p:origin x="312" y="17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04" d="100"/>
          <a:sy n="104" d="100"/>
        </p:scale>
        <p:origin x="3096"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4E34B-E18B-3D43-9A0F-A0F990935E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A43A21-8204-864D-842C-24DD15D642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2F694B-4D0E-F940-93A4-7AE407CC5C46}" type="datetimeFigureOut">
              <a:rPr lang="en-US" smtClean="0"/>
              <a:t>1/9/19</a:t>
            </a:fld>
            <a:endParaRPr lang="en-US"/>
          </a:p>
        </p:txBody>
      </p:sp>
      <p:sp>
        <p:nvSpPr>
          <p:cNvPr id="4" name="Footer Placeholder 3">
            <a:extLst>
              <a:ext uri="{FF2B5EF4-FFF2-40B4-BE49-F238E27FC236}">
                <a16:creationId xmlns:a16="http://schemas.microsoft.com/office/drawing/2014/main" id="{4E439076-BDA4-E243-8DCE-83B494495F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FB93293-9781-5B46-822E-E1094C9A0F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483843-0EEE-9C4E-B5B5-A8B493DF5DDD}" type="slidenum">
              <a:rPr lang="en-US" smtClean="0"/>
              <a:t>‹#›</a:t>
            </a:fld>
            <a:endParaRPr lang="en-US"/>
          </a:p>
        </p:txBody>
      </p:sp>
    </p:spTree>
    <p:extLst>
      <p:ext uri="{BB962C8B-B14F-4D97-AF65-F5344CB8AC3E}">
        <p14:creationId xmlns:p14="http://schemas.microsoft.com/office/powerpoint/2010/main" val="3866062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D0A1A-D88B-244A-87B0-BC1941894E54}" type="datetimeFigureOut">
              <a:rPr lang="en-US" smtClean="0"/>
              <a:t>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D62F2-DE20-7644-B346-0839713E5E6E}" type="slidenum">
              <a:rPr lang="en-US" smtClean="0"/>
              <a:t>‹#›</a:t>
            </a:fld>
            <a:endParaRPr lang="en-US"/>
          </a:p>
        </p:txBody>
      </p:sp>
    </p:spTree>
    <p:extLst>
      <p:ext uri="{BB962C8B-B14F-4D97-AF65-F5344CB8AC3E}">
        <p14:creationId xmlns:p14="http://schemas.microsoft.com/office/powerpoint/2010/main" val="29755096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4E359-A785-9440-A636-9226042365D4}"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57889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4E359-A785-9440-A636-9226042365D4}"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99455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60305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baseline="0" dirty="0"/>
              <a:t>What Else You Should Know</a:t>
            </a:r>
          </a:p>
          <a:p>
            <a:endParaRPr lang="en-US" u="sng" dirty="0"/>
          </a:p>
          <a:p>
            <a:pPr marL="171450" indent="-171450">
              <a:buFont typeface="Arial"/>
              <a:buChar char="•"/>
            </a:pPr>
            <a:r>
              <a:rPr lang="en-US" dirty="0"/>
              <a:t>Under</a:t>
            </a:r>
            <a:r>
              <a:rPr lang="en-US" baseline="0" dirty="0"/>
              <a:t> eye dark circles are caused by genetics, thinning under eye skin, allergies, fatigue, dehydration.  Why: to help eye area heal, body responds by sending blood to area and in the process those tiny eye blood vessels leak into surrounding area.  Enzymes are produced to clean it up the leak by breaking down red blood cells but that can leave the under eye area bluer or ‘dark’ </a:t>
            </a:r>
          </a:p>
          <a:p>
            <a:pPr marL="171450" indent="-171450">
              <a:buFont typeface="Arial"/>
              <a:buChar char="•"/>
            </a:pPr>
            <a:r>
              <a:rPr lang="en-US" baseline="0" dirty="0"/>
              <a:t> To help with this concern, </a:t>
            </a:r>
            <a:r>
              <a:rPr lang="en-US" b="1" dirty="0"/>
              <a:t>Under</a:t>
            </a:r>
            <a:r>
              <a:rPr lang="en-US" b="1" baseline="0" dirty="0"/>
              <a:t> Eye Dark Circle </a:t>
            </a:r>
            <a:r>
              <a:rPr lang="en-US" b="0" baseline="0" dirty="0"/>
              <a:t>uses the following key</a:t>
            </a:r>
            <a:r>
              <a:rPr lang="en-US" b="1" baseline="0" dirty="0"/>
              <a:t> </a:t>
            </a:r>
            <a:r>
              <a:rPr lang="en-US" baseline="0" dirty="0"/>
              <a:t>ingredients: </a:t>
            </a:r>
            <a:r>
              <a:rPr lang="en-US" b="1" baseline="0" dirty="0"/>
              <a:t>Haloxyl</a:t>
            </a:r>
            <a:r>
              <a:rPr lang="en-US" baseline="0" dirty="0"/>
              <a:t> </a:t>
            </a:r>
            <a:r>
              <a:rPr lang="mr-IN" baseline="0" dirty="0"/>
              <a:t>–</a:t>
            </a:r>
            <a:r>
              <a:rPr lang="en-US" baseline="0" dirty="0"/>
              <a:t> an antioxidant that absorbs excess blue pigments &amp; </a:t>
            </a:r>
            <a:r>
              <a:rPr lang="en-US" b="1" baseline="0" dirty="0"/>
              <a:t>Chrysin</a:t>
            </a:r>
            <a:r>
              <a:rPr lang="en-US" baseline="0" dirty="0"/>
              <a:t> </a:t>
            </a:r>
            <a:r>
              <a:rPr lang="mr-IN" baseline="0" dirty="0"/>
              <a:t>–</a:t>
            </a:r>
            <a:r>
              <a:rPr lang="en-US" baseline="0" dirty="0"/>
              <a:t> stimulates enzyme involved in clearing bilirubin (end product of hemoglobin degradation) for brighter looking under eye skin</a:t>
            </a:r>
          </a:p>
          <a:p>
            <a:pPr marL="171450" indent="-171450">
              <a:buFont typeface="Arial"/>
              <a:buChar char="•"/>
            </a:pPr>
            <a:endParaRPr lang="en-US" baseline="0" dirty="0"/>
          </a:p>
          <a:p>
            <a:pPr marL="171450" indent="-171450">
              <a:buFont typeface="Arial"/>
              <a:buChar char="•"/>
            </a:pPr>
            <a:r>
              <a:rPr lang="en-US" baseline="0" dirty="0"/>
              <a:t>Oily Skin &amp; Post Inflammatory Hyperpigmentation (aka Acne Scarring, brown spots around blemish) </a:t>
            </a:r>
            <a:r>
              <a:rPr lang="mr-IN" baseline="0" dirty="0"/>
              <a:t>–</a:t>
            </a:r>
            <a:r>
              <a:rPr lang="en-US" baseline="0" dirty="0"/>
              <a:t> caused by skin’s immune reaction to acne &amp; inflammation and overproduction of melanin near the ‘wound’ or pimple.  While it will go away in time (sometimes up to a year), using products that contain brightening ingredients such as glycolic acid, hydroquinone or kojic acid will speed up the process.</a:t>
            </a:r>
          </a:p>
          <a:p>
            <a:pPr marL="171450" indent="-171450">
              <a:buFont typeface="Arial"/>
              <a:buChar char="•"/>
            </a:pPr>
            <a:endParaRPr lang="en-US" baseline="0"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81534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u="sng" dirty="0">
                <a:solidFill>
                  <a:srgbClr val="F36E19"/>
                </a:solidFill>
              </a:rPr>
              <a:t>What Else You Should Know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F36E1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36E19"/>
                </a:solidFill>
              </a:rPr>
              <a:t>Kojic Acid </a:t>
            </a:r>
            <a:r>
              <a:rPr lang="mr-IN" sz="1200" dirty="0"/>
              <a:t>–</a:t>
            </a:r>
            <a:r>
              <a:rPr lang="en-US" sz="1200" dirty="0"/>
              <a:t> sourced from fungi</a:t>
            </a:r>
            <a:r>
              <a:rPr lang="en-US" sz="1200" baseline="0" dirty="0"/>
              <a:t> and rice fermentation </a:t>
            </a:r>
            <a:r>
              <a:rPr lang="en-US" sz="1200" dirty="0"/>
              <a:t>and used as a skin lightening agent.  When used in skin creams, it inhibits the formation of an amino acid called tyrosine which is needed to produce melanin.</a:t>
            </a:r>
            <a:r>
              <a:rPr lang="en-US" sz="1200" baseline="0" dirty="0"/>
              <a:t> </a:t>
            </a:r>
            <a:r>
              <a:rPr lang="en-US" sz="1200" dirty="0"/>
              <a:t>By inhibiting epidermal melanin production, kojic acid can have a lightening effect.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Hydroquinone</a:t>
            </a:r>
            <a:r>
              <a:rPr lang="en-US" sz="1200" dirty="0"/>
              <a:t> </a:t>
            </a:r>
            <a:r>
              <a:rPr lang="mr-IN" sz="1200" dirty="0"/>
              <a:t>–</a:t>
            </a:r>
            <a:r>
              <a:rPr lang="en-US" sz="1200" dirty="0"/>
              <a:t> a skin-lightening agent.  H</a:t>
            </a:r>
            <a:r>
              <a:rPr lang="en-US" sz="1200" baseline="0" dirty="0"/>
              <a:t>yperpigmentation is caused by increased presence of melanocytes generally due to inflammation.  By controlling melanocytes, hydroquinone helps skin become more even toned.  It does not affect redness.</a:t>
            </a:r>
            <a:endParaRPr lang="en-US" sz="1200" dirty="0"/>
          </a:p>
          <a:p>
            <a:endParaRPr lang="en-US" dirty="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81534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11788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dirty="0"/>
              <a:t>What Else You Should Know</a:t>
            </a:r>
          </a:p>
          <a:p>
            <a:endParaRPr lang="en-US" dirty="0"/>
          </a:p>
          <a:p>
            <a:r>
              <a:rPr lang="en-US" dirty="0"/>
              <a:t>Ingredient</a:t>
            </a:r>
            <a:r>
              <a:rPr lang="en-US" baseline="0" dirty="0"/>
              <a:t> questions we sometimes get:</a:t>
            </a:r>
            <a:endParaRPr lang="en-US" dirty="0"/>
          </a:p>
          <a:p>
            <a:r>
              <a:rPr lang="en-US" dirty="0"/>
              <a:t>Glycerin</a:t>
            </a:r>
            <a:r>
              <a:rPr lang="en-US" baseline="0" dirty="0"/>
              <a:t> </a:t>
            </a:r>
            <a:r>
              <a:rPr lang="mr-IN" baseline="0" dirty="0"/>
              <a:t>–</a:t>
            </a:r>
            <a:r>
              <a:rPr lang="en-US" baseline="0" dirty="0"/>
              <a:t> is Palm Oil (plant based)</a:t>
            </a:r>
          </a:p>
          <a:p>
            <a:r>
              <a:rPr lang="en-US" baseline="0" dirty="0"/>
              <a:t>Collagen </a:t>
            </a:r>
            <a:r>
              <a:rPr lang="mr-IN" baseline="0" dirty="0"/>
              <a:t>–</a:t>
            </a:r>
            <a:r>
              <a:rPr lang="en-US" baseline="0" dirty="0"/>
              <a:t> is animal sourced</a:t>
            </a:r>
          </a:p>
          <a:p>
            <a:r>
              <a:rPr lang="en-US" baseline="0" dirty="0" err="1"/>
              <a:t>Squalene</a:t>
            </a:r>
            <a:r>
              <a:rPr lang="en-US" baseline="0" dirty="0"/>
              <a:t> </a:t>
            </a:r>
            <a:r>
              <a:rPr lang="mr-IN" baseline="0" dirty="0"/>
              <a:t>–</a:t>
            </a:r>
            <a:r>
              <a:rPr lang="en-US" baseline="0" dirty="0"/>
              <a:t> is sourced from olives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499627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VER">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a:t>Drag picture to placeholder or click icon to add</a:t>
            </a:r>
          </a:p>
        </p:txBody>
      </p:sp>
      <p:sp>
        <p:nvSpPr>
          <p:cNvPr id="3" name="Subtitle 2"/>
          <p:cNvSpPr>
            <a:spLocks noGrp="1"/>
          </p:cNvSpPr>
          <p:nvPr>
            <p:ph type="subTitle" idx="1"/>
          </p:nvPr>
        </p:nvSpPr>
        <p:spPr>
          <a:xfrm>
            <a:off x="1143000" y="6120610"/>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91"/>
            <a:ext cx="9144000" cy="457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3800" y="5096122"/>
            <a:ext cx="1676400" cy="8493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D6A6C12-ADA1-BD4C-9AC7-12AB528E3E3C}" type="datetime2">
              <a:rPr lang="en-US" smtClean="0">
                <a:solidFill>
                  <a:prstClr val="black">
                    <a:tint val="75000"/>
                  </a:prstClr>
                </a:solidFill>
                <a:latin typeface="Calibri"/>
              </a:rPr>
              <a:pPr/>
              <a:t>Wednesday, January 9, 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6202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1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BE0A15-F24F-EF49-A959-1F0A40D233CC}"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73909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1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802C1C-0BDF-DC42-972F-7CCDAB0A2B33}"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91290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6FD57-5E6C-A74B-987D-69AC6E7259E8}"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588421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30110-49EE-824B-AC60-50656A20C2A2}"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2329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COVER">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a:t>Drag picture to placeholder or click icon to add</a:t>
            </a:r>
          </a:p>
        </p:txBody>
      </p:sp>
      <p:sp>
        <p:nvSpPr>
          <p:cNvPr id="3" name="Subtitle 2"/>
          <p:cNvSpPr>
            <a:spLocks noGrp="1"/>
          </p:cNvSpPr>
          <p:nvPr>
            <p:ph type="subTitle" idx="1"/>
          </p:nvPr>
        </p:nvSpPr>
        <p:spPr>
          <a:xfrm>
            <a:off x="1143000" y="6120604"/>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85"/>
            <a:ext cx="9144000" cy="457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7032" y="5057984"/>
            <a:ext cx="1369940" cy="92547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a:t>Drag picture to placeholder or click icon to add</a:t>
            </a:r>
          </a:p>
        </p:txBody>
      </p:sp>
      <p:sp>
        <p:nvSpPr>
          <p:cNvPr id="3" name="Subtitle 2"/>
          <p:cNvSpPr>
            <a:spLocks noGrp="1"/>
          </p:cNvSpPr>
          <p:nvPr>
            <p:ph type="subTitle" idx="1"/>
          </p:nvPr>
        </p:nvSpPr>
        <p:spPr>
          <a:xfrm>
            <a:off x="1143000" y="6006304"/>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85"/>
            <a:ext cx="9144000" cy="45719"/>
          </a:xfrm>
          <a:prstGeom prst="rect">
            <a:avLst/>
          </a:prstGeom>
        </p:spPr>
      </p:pic>
      <p:sp>
        <p:nvSpPr>
          <p:cNvPr id="17" name="Title 16"/>
          <p:cNvSpPr>
            <a:spLocks noGrp="1"/>
          </p:cNvSpPr>
          <p:nvPr>
            <p:ph type="title"/>
          </p:nvPr>
        </p:nvSpPr>
        <p:spPr>
          <a:xfrm>
            <a:off x="1143000" y="5080085"/>
            <a:ext cx="6858000" cy="92621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9662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21E4CF-C8E1-2547-92D6-E0CE067151B4}"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3" y="6356436"/>
            <a:ext cx="1213279" cy="357819"/>
          </a:xfrm>
          <a:prstGeom prst="rect">
            <a:avLst/>
          </a:prstGeom>
        </p:spPr>
      </p:pic>
    </p:spTree>
    <p:extLst>
      <p:ext uri="{BB962C8B-B14F-4D97-AF65-F5344CB8AC3E}">
        <p14:creationId xmlns:p14="http://schemas.microsoft.com/office/powerpoint/2010/main" val="456110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2" y="2850776"/>
            <a:ext cx="4698723" cy="2087306"/>
          </a:xfrm>
        </p:spPr>
        <p:txBody>
          <a:bodyPr>
            <a:noAutofit/>
          </a:bodyPr>
          <a:lstStyle>
            <a:lvl1pPr marL="0" indent="0">
              <a:buNone/>
              <a:defRPr sz="1200"/>
            </a:lvl1pPr>
            <a:lvl2pPr marL="457189" indent="0">
              <a:buFont typeface="Arial" charset="0"/>
              <a:buNone/>
              <a:defRPr sz="1400"/>
            </a:lvl2pPr>
            <a:lvl3pPr marL="914377" indent="0">
              <a:buNone/>
              <a:defRPr sz="1400"/>
            </a:lvl3pPr>
            <a:lvl4pPr marL="1371566" indent="0">
              <a:buNone/>
              <a:defRPr sz="1400"/>
            </a:lvl4pPr>
            <a:lvl5pPr marL="1828755" indent="0">
              <a:buNone/>
              <a:defRPr sz="1400"/>
            </a:lvl5pPr>
          </a:lstStyle>
          <a:p>
            <a:pPr lvl="0"/>
            <a:r>
              <a:rPr lang="en-US"/>
              <a:t>Click to edit Master text styles</a:t>
            </a:r>
          </a:p>
        </p:txBody>
      </p:sp>
      <p:sp>
        <p:nvSpPr>
          <p:cNvPr id="4" name="Date Placeholder 3"/>
          <p:cNvSpPr>
            <a:spLocks noGrp="1"/>
          </p:cNvSpPr>
          <p:nvPr>
            <p:ph type="dt" sz="half" idx="10"/>
          </p:nvPr>
        </p:nvSpPr>
        <p:spPr/>
        <p:txBody>
          <a:bodyPr/>
          <a:lstStyle/>
          <a:p>
            <a:fld id="{862853EE-405A-CC44-9274-CD797868264E}"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3" y="6356436"/>
            <a:ext cx="1213279" cy="357819"/>
          </a:xfrm>
          <a:prstGeom prst="rect">
            <a:avLst/>
          </a:prstGeom>
        </p:spPr>
      </p:pic>
      <p:sp>
        <p:nvSpPr>
          <p:cNvPr id="9" name="Content Placeholder 8"/>
          <p:cNvSpPr>
            <a:spLocks noGrp="1"/>
          </p:cNvSpPr>
          <p:nvPr>
            <p:ph sz="quarter" idx="13" hasCustomPrompt="1"/>
          </p:nvPr>
        </p:nvSpPr>
        <p:spPr>
          <a:xfrm>
            <a:off x="628652" y="1649413"/>
            <a:ext cx="4698723" cy="592137"/>
          </a:xfrm>
        </p:spPr>
        <p:txBody>
          <a:bodyPr anchor="b" anchorCtr="0">
            <a:normAutofit/>
          </a:bodyPr>
          <a:lstStyle>
            <a:lvl1pPr marL="0" indent="0">
              <a:buNone/>
              <a:defRPr sz="2800">
                <a:latin typeface="+mj-lt"/>
              </a:defRPr>
            </a:lvl1pPr>
            <a:lvl2pPr marL="457189" indent="0">
              <a:buNone/>
              <a:defRPr/>
            </a:lvl2pPr>
            <a:lvl3pPr marL="914377" indent="0">
              <a:buNone/>
              <a:defRPr/>
            </a:lvl3pPr>
            <a:lvl4pPr marL="1371566" indent="0">
              <a:buNone/>
              <a:defRPr/>
            </a:lvl4pPr>
            <a:lvl5pPr marL="1828755" indent="0">
              <a:buNone/>
              <a:defRPr/>
            </a:lvl5pPr>
          </a:lstStyle>
          <a:p>
            <a:pPr lvl="0"/>
            <a:r>
              <a:rPr lang="en-US" dirty="0"/>
              <a:t>Product Name</a:t>
            </a:r>
          </a:p>
        </p:txBody>
      </p:sp>
      <p:sp>
        <p:nvSpPr>
          <p:cNvPr id="11" name="Text Placeholder 10"/>
          <p:cNvSpPr>
            <a:spLocks noGrp="1"/>
          </p:cNvSpPr>
          <p:nvPr>
            <p:ph type="body" sz="quarter" idx="14" hasCustomPrompt="1"/>
          </p:nvPr>
        </p:nvSpPr>
        <p:spPr>
          <a:xfrm>
            <a:off x="628650" y="2241550"/>
            <a:ext cx="4698724" cy="465138"/>
          </a:xfrm>
        </p:spPr>
        <p:txBody>
          <a:bodyPr>
            <a:noAutofit/>
          </a:bodyPr>
          <a:lstStyle>
            <a:lvl1pPr marL="0" indent="0">
              <a:buNone/>
              <a:defRPr sz="2000" baseline="0">
                <a:latin typeface="+mj-lt"/>
              </a:defRPr>
            </a:lvl1pPr>
            <a:lvl2pPr marL="457189" indent="0">
              <a:buNone/>
              <a:defRPr sz="1600"/>
            </a:lvl2pPr>
            <a:lvl3pPr marL="914377" indent="0">
              <a:buNone/>
              <a:defRPr sz="1600"/>
            </a:lvl3pPr>
            <a:lvl4pPr marL="1371566" indent="0">
              <a:buNone/>
              <a:defRPr sz="1600"/>
            </a:lvl4pPr>
            <a:lvl5pPr marL="1828755" indent="0">
              <a:buNone/>
              <a:defRPr sz="1600"/>
            </a:lvl5pPr>
          </a:lstStyle>
          <a:p>
            <a:pPr lvl="0"/>
            <a:r>
              <a:rPr lang="en-US" dirty="0"/>
              <a:t>Product Sub</a:t>
            </a:r>
          </a:p>
        </p:txBody>
      </p:sp>
      <p:sp>
        <p:nvSpPr>
          <p:cNvPr id="13" name="Text Placeholder 12"/>
          <p:cNvSpPr>
            <a:spLocks noGrp="1"/>
          </p:cNvSpPr>
          <p:nvPr>
            <p:ph type="body" sz="quarter" idx="15" hasCustomPrompt="1"/>
          </p:nvPr>
        </p:nvSpPr>
        <p:spPr>
          <a:xfrm>
            <a:off x="628652" y="5079164"/>
            <a:ext cx="4698723" cy="1136106"/>
          </a:xfrm>
        </p:spPr>
        <p:txBody>
          <a:bodyPr>
            <a:noAutofit/>
          </a:bodyPr>
          <a:lstStyle>
            <a:lvl1pPr marL="0" indent="0">
              <a:buNone/>
              <a:defRPr sz="1100"/>
            </a:lvl1pPr>
            <a:lvl2pPr marL="457189" indent="0">
              <a:buNone/>
              <a:defRPr sz="1100"/>
            </a:lvl2pPr>
            <a:lvl3pPr marL="914377" indent="0">
              <a:buNone/>
              <a:defRPr sz="1100"/>
            </a:lvl3pPr>
            <a:lvl4pPr marL="1371566" indent="0">
              <a:buNone/>
              <a:defRPr sz="1100"/>
            </a:lvl4pPr>
            <a:lvl5pPr marL="1828755" indent="0">
              <a:buNone/>
              <a:defRPr sz="1100"/>
            </a:lvl5pPr>
          </a:lstStyle>
          <a:p>
            <a:pPr lvl="0"/>
            <a:r>
              <a:rPr lang="en-US" dirty="0"/>
              <a:t>Ingredients and Directions</a:t>
            </a:r>
          </a:p>
        </p:txBody>
      </p:sp>
      <p:sp>
        <p:nvSpPr>
          <p:cNvPr id="15" name="Picture Placeholder 14"/>
          <p:cNvSpPr>
            <a:spLocks noGrp="1"/>
          </p:cNvSpPr>
          <p:nvPr>
            <p:ph type="pic" sz="quarter" idx="16"/>
          </p:nvPr>
        </p:nvSpPr>
        <p:spPr>
          <a:xfrm>
            <a:off x="5555974" y="1289050"/>
            <a:ext cx="2862470" cy="4926220"/>
          </a:xfrm>
        </p:spPr>
        <p:txBody>
          <a:bodyPr anchor="ctr" anchorCtr="0"/>
          <a:lstStyle/>
          <a:p>
            <a:r>
              <a:rPr lang="en-US"/>
              <a:t>Drag picture to placeholder or click icon to add</a:t>
            </a:r>
          </a:p>
        </p:txBody>
      </p:sp>
      <p:sp>
        <p:nvSpPr>
          <p:cNvPr id="17" name="Text Placeholder 16"/>
          <p:cNvSpPr>
            <a:spLocks noGrp="1"/>
          </p:cNvSpPr>
          <p:nvPr>
            <p:ph type="body" sz="quarter" idx="17" hasCustomPrompt="1"/>
          </p:nvPr>
        </p:nvSpPr>
        <p:spPr>
          <a:xfrm>
            <a:off x="8418952" y="5287963"/>
            <a:ext cx="546497" cy="290512"/>
          </a:xfrm>
        </p:spPr>
        <p:txBody>
          <a:bodyPr>
            <a:noAutofit/>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5" indent="0">
              <a:buNone/>
              <a:defRPr sz="1200" b="1"/>
            </a:lvl5pPr>
          </a:lstStyle>
          <a:p>
            <a:pPr lvl="0"/>
            <a:r>
              <a:rPr lang="en-US" dirty="0"/>
              <a:t>NUM</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50"/>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6278A-4F55-C645-B0A6-A18420E3099E}"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47860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a:t>Drag picture to placeholder or click icon to add</a:t>
            </a:r>
          </a:p>
        </p:txBody>
      </p:sp>
      <p:sp>
        <p:nvSpPr>
          <p:cNvPr id="3" name="Subtitle 2"/>
          <p:cNvSpPr>
            <a:spLocks noGrp="1"/>
          </p:cNvSpPr>
          <p:nvPr>
            <p:ph type="subTitle" idx="1"/>
          </p:nvPr>
        </p:nvSpPr>
        <p:spPr>
          <a:xfrm>
            <a:off x="1143000" y="6006310"/>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91"/>
            <a:ext cx="9144000" cy="45719"/>
          </a:xfrm>
          <a:prstGeom prst="rect">
            <a:avLst/>
          </a:prstGeom>
        </p:spPr>
      </p:pic>
      <p:sp>
        <p:nvSpPr>
          <p:cNvPr id="17" name="Title 16"/>
          <p:cNvSpPr>
            <a:spLocks noGrp="1"/>
          </p:cNvSpPr>
          <p:nvPr>
            <p:ph type="title"/>
          </p:nvPr>
        </p:nvSpPr>
        <p:spPr>
          <a:xfrm>
            <a:off x="1143000" y="5080091"/>
            <a:ext cx="6858000" cy="92621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9662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9CC75E-16EB-FA4F-A42A-8267776FAB40}"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96699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F3BD7E-69FF-5344-B12E-A08557332195}"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9" name="Slide Number Placeholder 8"/>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77350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529A75-D9C0-1640-A1F6-21B0E3712D3B}"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450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Photo Background">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0" y="2967359"/>
            <a:ext cx="9144000" cy="923289"/>
          </a:xfrm>
        </p:spPr>
        <p:txBody>
          <a:bodyPr anchor="ctr" anchorCtr="0"/>
          <a:lstStyle>
            <a:lvl1pPr algn="ctr">
              <a:defRPr/>
            </a:lvl1pPr>
          </a:lstStyle>
          <a:p>
            <a:r>
              <a:rPr lang="en-US"/>
              <a:t>Click to edit Master title style</a:t>
            </a:r>
          </a:p>
        </p:txBody>
      </p:sp>
      <p:sp>
        <p:nvSpPr>
          <p:cNvPr id="9" name="Picture Placeholder 8"/>
          <p:cNvSpPr>
            <a:spLocks noGrp="1"/>
          </p:cNvSpPr>
          <p:nvPr>
            <p:ph type="pic" sz="quarter" idx="10"/>
          </p:nvPr>
        </p:nvSpPr>
        <p:spPr>
          <a:xfrm>
            <a:off x="0" y="0"/>
            <a:ext cx="9144000" cy="6858000"/>
          </a:xfrm>
        </p:spPr>
        <p:txBody>
          <a:bodyPr anchor="ctr" anchorCtr="0"/>
          <a:lstStyle>
            <a:lvl1pPr algn="ctr">
              <a:defRPr/>
            </a:lvl1pPr>
          </a:lstStyle>
          <a:p>
            <a:r>
              <a:rPr lang="en-US"/>
              <a:t>Drag picture to placeholder or click icon to add</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971876-D35E-2F43-A612-3009178AA0BB}" type="datetime2">
              <a:rPr lang="en-US" smtClean="0">
                <a:solidFill>
                  <a:prstClr val="black">
                    <a:tint val="75000"/>
                  </a:prstClr>
                </a:solidFill>
                <a:latin typeface="Calibri"/>
              </a:rPr>
              <a:pPr/>
              <a:t>Wednesday, January 9, 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620207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1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B96235-07F2-D145-8ABC-FFA7DC8B5BA4}"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73909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12"/>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E7F278-95E2-DC4B-A620-12729122B6BE}"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912906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CCAAF9-4A03-C841-A68C-4918EA570DC6}"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588421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8F311-9DCB-C948-9B42-A27769C041E2}"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23296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1FC47-E1AD-714A-AF85-9E33906D83D2}"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dirty="0">
              <a:ln>
                <a:solidFill>
                  <a:srgbClr val="E7E6E6">
                    <a:lumMod val="90000"/>
                  </a:srgbClr>
                </a:solidFill>
              </a:ln>
              <a:solidFill>
                <a:prstClr val="black">
                  <a:tint val="75000"/>
                </a:prstClr>
              </a:solidFill>
              <a:latin typeface="Calibri"/>
            </a:endParaRPr>
          </a:p>
        </p:txBody>
      </p:sp>
      <p:pic>
        <p:nvPicPr>
          <p:cNvPr id="9" name="Picture 8">
            <a:extLst>
              <a:ext uri="{FF2B5EF4-FFF2-40B4-BE49-F238E27FC236}">
                <a16:creationId xmlns:a16="http://schemas.microsoft.com/office/drawing/2014/main" id="{CC30BE1A-985C-0B45-B34E-B4CA96A4B1CB}"/>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65" y="6420450"/>
            <a:ext cx="1290320" cy="284480"/>
          </a:xfrm>
          <a:prstGeom prst="rect">
            <a:avLst/>
          </a:prstGeom>
        </p:spPr>
      </p:pic>
    </p:spTree>
    <p:extLst>
      <p:ext uri="{BB962C8B-B14F-4D97-AF65-F5344CB8AC3E}">
        <p14:creationId xmlns:p14="http://schemas.microsoft.com/office/powerpoint/2010/main" val="45611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2" y="2850776"/>
            <a:ext cx="4698723" cy="2087306"/>
          </a:xfrm>
        </p:spPr>
        <p:txBody>
          <a:bodyPr>
            <a:noAutofit/>
          </a:bodyPr>
          <a:lstStyle>
            <a:lvl1pPr marL="0" indent="0">
              <a:buNone/>
              <a:defRPr sz="1200"/>
            </a:lvl1pPr>
            <a:lvl2pPr marL="457189" indent="0">
              <a:buFont typeface="Arial" charset="0"/>
              <a:buNone/>
              <a:defRPr sz="1400"/>
            </a:lvl2pPr>
            <a:lvl3pPr marL="914377" indent="0">
              <a:buNone/>
              <a:defRPr sz="1400"/>
            </a:lvl3pPr>
            <a:lvl4pPr marL="1371566" indent="0">
              <a:buNone/>
              <a:defRPr sz="1400"/>
            </a:lvl4pPr>
            <a:lvl5pPr marL="1828755" indent="0">
              <a:buNone/>
              <a:defRPr sz="1400"/>
            </a:lvl5pPr>
          </a:lstStyle>
          <a:p>
            <a:pPr lvl="0"/>
            <a:r>
              <a:rPr lang="en-US"/>
              <a:t>Click to edit Master text styles</a:t>
            </a:r>
          </a:p>
        </p:txBody>
      </p:sp>
      <p:sp>
        <p:nvSpPr>
          <p:cNvPr id="4" name="Date Placeholder 3"/>
          <p:cNvSpPr>
            <a:spLocks noGrp="1"/>
          </p:cNvSpPr>
          <p:nvPr>
            <p:ph type="dt" sz="half" idx="10"/>
          </p:nvPr>
        </p:nvSpPr>
        <p:spPr/>
        <p:txBody>
          <a:bodyPr/>
          <a:lstStyle/>
          <a:p>
            <a:fld id="{6900250D-C60D-2249-ADBB-4E9AA5A6B1F1}"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
        <p:nvSpPr>
          <p:cNvPr id="9" name="Content Placeholder 8"/>
          <p:cNvSpPr>
            <a:spLocks noGrp="1"/>
          </p:cNvSpPr>
          <p:nvPr>
            <p:ph sz="quarter" idx="13" hasCustomPrompt="1"/>
          </p:nvPr>
        </p:nvSpPr>
        <p:spPr>
          <a:xfrm>
            <a:off x="628652" y="1649413"/>
            <a:ext cx="4698723" cy="592137"/>
          </a:xfrm>
        </p:spPr>
        <p:txBody>
          <a:bodyPr anchor="b" anchorCtr="0">
            <a:normAutofit/>
          </a:bodyPr>
          <a:lstStyle>
            <a:lvl1pPr marL="0" indent="0">
              <a:buNone/>
              <a:defRPr sz="2800">
                <a:latin typeface="+mj-lt"/>
              </a:defRPr>
            </a:lvl1pPr>
            <a:lvl2pPr marL="457189" indent="0">
              <a:buNone/>
              <a:defRPr/>
            </a:lvl2pPr>
            <a:lvl3pPr marL="914377" indent="0">
              <a:buNone/>
              <a:defRPr/>
            </a:lvl3pPr>
            <a:lvl4pPr marL="1371566" indent="0">
              <a:buNone/>
              <a:defRPr/>
            </a:lvl4pPr>
            <a:lvl5pPr marL="1828755" indent="0">
              <a:buNone/>
              <a:defRPr/>
            </a:lvl5pPr>
          </a:lstStyle>
          <a:p>
            <a:pPr lvl="0"/>
            <a:r>
              <a:rPr lang="en-US" dirty="0"/>
              <a:t>Product Name</a:t>
            </a:r>
          </a:p>
        </p:txBody>
      </p:sp>
      <p:sp>
        <p:nvSpPr>
          <p:cNvPr id="11" name="Text Placeholder 10"/>
          <p:cNvSpPr>
            <a:spLocks noGrp="1"/>
          </p:cNvSpPr>
          <p:nvPr>
            <p:ph type="body" sz="quarter" idx="14" hasCustomPrompt="1"/>
          </p:nvPr>
        </p:nvSpPr>
        <p:spPr>
          <a:xfrm>
            <a:off x="628650" y="2241550"/>
            <a:ext cx="4698724" cy="465138"/>
          </a:xfrm>
        </p:spPr>
        <p:txBody>
          <a:bodyPr>
            <a:noAutofit/>
          </a:bodyPr>
          <a:lstStyle>
            <a:lvl1pPr marL="0" indent="0">
              <a:buNone/>
              <a:defRPr sz="2000" baseline="0">
                <a:latin typeface="+mj-lt"/>
              </a:defRPr>
            </a:lvl1pPr>
            <a:lvl2pPr marL="457189" indent="0">
              <a:buNone/>
              <a:defRPr sz="1600"/>
            </a:lvl2pPr>
            <a:lvl3pPr marL="914377" indent="0">
              <a:buNone/>
              <a:defRPr sz="1600"/>
            </a:lvl3pPr>
            <a:lvl4pPr marL="1371566" indent="0">
              <a:buNone/>
              <a:defRPr sz="1600"/>
            </a:lvl4pPr>
            <a:lvl5pPr marL="1828755" indent="0">
              <a:buNone/>
              <a:defRPr sz="1600"/>
            </a:lvl5pPr>
          </a:lstStyle>
          <a:p>
            <a:pPr lvl="0"/>
            <a:r>
              <a:rPr lang="en-US" dirty="0"/>
              <a:t>Product Sub</a:t>
            </a:r>
          </a:p>
        </p:txBody>
      </p:sp>
      <p:sp>
        <p:nvSpPr>
          <p:cNvPr id="13" name="Text Placeholder 12"/>
          <p:cNvSpPr>
            <a:spLocks noGrp="1"/>
          </p:cNvSpPr>
          <p:nvPr>
            <p:ph type="body" sz="quarter" idx="15" hasCustomPrompt="1"/>
          </p:nvPr>
        </p:nvSpPr>
        <p:spPr>
          <a:xfrm>
            <a:off x="628652" y="5079164"/>
            <a:ext cx="4698723" cy="1136106"/>
          </a:xfrm>
        </p:spPr>
        <p:txBody>
          <a:bodyPr>
            <a:noAutofit/>
          </a:bodyPr>
          <a:lstStyle>
            <a:lvl1pPr marL="0" indent="0">
              <a:buNone/>
              <a:defRPr sz="1100"/>
            </a:lvl1pPr>
            <a:lvl2pPr marL="457189" indent="0">
              <a:buNone/>
              <a:defRPr sz="1100"/>
            </a:lvl2pPr>
            <a:lvl3pPr marL="914377" indent="0">
              <a:buNone/>
              <a:defRPr sz="1100"/>
            </a:lvl3pPr>
            <a:lvl4pPr marL="1371566" indent="0">
              <a:buNone/>
              <a:defRPr sz="1100"/>
            </a:lvl4pPr>
            <a:lvl5pPr marL="1828755" indent="0">
              <a:buNone/>
              <a:defRPr sz="1100"/>
            </a:lvl5pPr>
          </a:lstStyle>
          <a:p>
            <a:pPr lvl="0"/>
            <a:r>
              <a:rPr lang="en-US" dirty="0"/>
              <a:t>Ingredients and Directions</a:t>
            </a:r>
          </a:p>
        </p:txBody>
      </p:sp>
      <p:sp>
        <p:nvSpPr>
          <p:cNvPr id="15" name="Picture Placeholder 14"/>
          <p:cNvSpPr>
            <a:spLocks noGrp="1"/>
          </p:cNvSpPr>
          <p:nvPr>
            <p:ph type="pic" sz="quarter" idx="16"/>
          </p:nvPr>
        </p:nvSpPr>
        <p:spPr>
          <a:xfrm>
            <a:off x="5555974" y="1289050"/>
            <a:ext cx="2862470" cy="4926220"/>
          </a:xfrm>
        </p:spPr>
        <p:txBody>
          <a:bodyPr anchor="ctr" anchorCtr="0"/>
          <a:lstStyle/>
          <a:p>
            <a:r>
              <a:rPr lang="en-US"/>
              <a:t>Drag picture to placeholder or click icon to add</a:t>
            </a:r>
          </a:p>
        </p:txBody>
      </p:sp>
      <p:sp>
        <p:nvSpPr>
          <p:cNvPr id="17" name="Text Placeholder 16"/>
          <p:cNvSpPr>
            <a:spLocks noGrp="1"/>
          </p:cNvSpPr>
          <p:nvPr>
            <p:ph type="body" sz="quarter" idx="17" hasCustomPrompt="1"/>
          </p:nvPr>
        </p:nvSpPr>
        <p:spPr>
          <a:xfrm>
            <a:off x="8418955" y="5287963"/>
            <a:ext cx="546497" cy="290512"/>
          </a:xfrm>
        </p:spPr>
        <p:txBody>
          <a:bodyPr>
            <a:noAutofit/>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5" indent="0">
              <a:buNone/>
              <a:defRPr sz="1200" b="1"/>
            </a:lvl5pPr>
          </a:lstStyle>
          <a:p>
            <a:pPr lvl="0"/>
            <a:r>
              <a:rPr lang="en-US" dirty="0"/>
              <a:t>NUM</a:t>
            </a:r>
          </a:p>
        </p:txBody>
      </p:sp>
      <p:pic>
        <p:nvPicPr>
          <p:cNvPr id="14" name="Picture 13">
            <a:extLst>
              <a:ext uri="{FF2B5EF4-FFF2-40B4-BE49-F238E27FC236}">
                <a16:creationId xmlns:a16="http://schemas.microsoft.com/office/drawing/2014/main" id="{F6FD3449-E211-FB42-B876-630E7B0B5642}"/>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65" y="6420450"/>
            <a:ext cx="1290320" cy="284480"/>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3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5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0F3D20-1E85-F94E-A7D8-B168D7E29344}"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47860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8EAFC2-1AD0-3E40-A99E-9D12984BE4B0}"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9669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942F1-5522-594D-A191-322225285A71}"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9" name="Slide Number Placeholder 8"/>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7735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FC39C4-6F36-B14C-9F9B-898E341B9DF0}" type="datetime2">
              <a:rPr lang="en-US" smtClean="0">
                <a:solidFill>
                  <a:prstClr val="black">
                    <a:tint val="75000"/>
                  </a:prstClr>
                </a:solidFill>
                <a:latin typeface="Calibri"/>
              </a:rPr>
              <a:pPr/>
              <a:t>Wednesday, January 9, 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450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hoto Background">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0" y="2967359"/>
            <a:ext cx="9144000" cy="923289"/>
          </a:xfrm>
        </p:spPr>
        <p:txBody>
          <a:bodyPr anchor="ctr" anchorCtr="0"/>
          <a:lstStyle>
            <a:lvl1pPr algn="ctr">
              <a:defRPr/>
            </a:lvl1pPr>
          </a:lstStyle>
          <a:p>
            <a:r>
              <a:rPr lang="en-US"/>
              <a:t>Click to edit Master title style</a:t>
            </a:r>
          </a:p>
        </p:txBody>
      </p:sp>
      <p:sp>
        <p:nvSpPr>
          <p:cNvPr id="9" name="Picture Placeholder 8"/>
          <p:cNvSpPr>
            <a:spLocks noGrp="1"/>
          </p:cNvSpPr>
          <p:nvPr>
            <p:ph type="pic" sz="quarter" idx="10"/>
          </p:nvPr>
        </p:nvSpPr>
        <p:spPr>
          <a:xfrm>
            <a:off x="0" y="0"/>
            <a:ext cx="9144000" cy="6858000"/>
          </a:xfrm>
        </p:spPr>
        <p:txBody>
          <a:bodyPr anchor="ctr" anchorCtr="0"/>
          <a:lstStyle>
            <a:lvl1pPr algn="ctr">
              <a:defRPr/>
            </a:lvl1pPr>
          </a:lstStyle>
          <a:p>
            <a:r>
              <a:rPr lang="en-US"/>
              <a:t>Drag picture to placeholder or click icon to add</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g"/><Relationship Id="rId2" Type="http://schemas.openxmlformats.org/officeDocument/2006/relationships/slideLayout" Target="../slideLayouts/slideLayout16.xml"/><Relationship Id="rId16" Type="http://schemas.openxmlformats.org/officeDocument/2006/relationships/image" Target="../media/image1.tif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58098"/>
            <a:ext cx="9144000" cy="53999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latin typeface="Calibri"/>
            </a:endParaRPr>
          </a:p>
        </p:txBody>
      </p:sp>
      <p:pic>
        <p:nvPicPr>
          <p:cNvPr id="11" name="Picture 10"/>
          <p:cNvPicPr>
            <a:picLocks noChangeAspect="1"/>
          </p:cNvPicPr>
          <p:nvPr userDrawn="1"/>
        </p:nvPicPr>
        <p:blipFill rotWithShape="1">
          <a:blip r:embed="rId16" cstate="print">
            <a:alphaModFix amt="35000"/>
            <a:extLst>
              <a:ext uri="{28A0092B-C50C-407E-A947-70E740481C1C}">
                <a14:useLocalDpi xmlns:a14="http://schemas.microsoft.com/office/drawing/2010/main"/>
              </a:ext>
            </a:extLst>
          </a:blip>
          <a:srcRect l="-15137"/>
          <a:stretch/>
        </p:blipFill>
        <p:spPr>
          <a:xfrm>
            <a:off x="2085612" y="1465898"/>
            <a:ext cx="7058417" cy="5398658"/>
          </a:xfrm>
          <a:prstGeom prst="rect">
            <a:avLst/>
          </a:prstGeom>
        </p:spPr>
      </p:pic>
      <p:sp>
        <p:nvSpPr>
          <p:cNvPr id="2" name="Title Placeholder 1"/>
          <p:cNvSpPr>
            <a:spLocks noGrp="1"/>
          </p:cNvSpPr>
          <p:nvPr>
            <p:ph type="title"/>
          </p:nvPr>
        </p:nvSpPr>
        <p:spPr>
          <a:xfrm>
            <a:off x="628652" y="365219"/>
            <a:ext cx="7046673" cy="92328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8695" y="1825625"/>
            <a:ext cx="70466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2213" y="635644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6ADFE7-FF91-6449-A69B-D7A4EFEA380B}" type="datetime2">
              <a:rPr lang="en-US" smtClean="0">
                <a:solidFill>
                  <a:prstClr val="black">
                    <a:tint val="75000"/>
                  </a:prstClr>
                </a:solidFill>
                <a:latin typeface="Calibri"/>
              </a:rPr>
              <a:pPr defTabSz="914400"/>
              <a:t>Wednesday, January 9, 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529584" y="6356443"/>
            <a:ext cx="4145741" cy="365125"/>
          </a:xfrm>
          <a:prstGeom prst="rect">
            <a:avLst/>
          </a:prstGeom>
        </p:spPr>
        <p:txBody>
          <a:bodyPr vert="horz" lIns="91440" tIns="45720" rIns="91440" bIns="45720" rtlCol="0" anchor="ctr"/>
          <a:lstStyle>
            <a:lvl1pPr algn="r">
              <a:defRPr lang="en-US" sz="1200" smtClean="0">
                <a:effectLst/>
              </a:defRPr>
            </a:lvl1pPr>
          </a:lstStyle>
          <a:p>
            <a:pPr defTabSz="914400"/>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6" name="Slide Number Placeholder 5"/>
          <p:cNvSpPr>
            <a:spLocks noGrp="1"/>
          </p:cNvSpPr>
          <p:nvPr>
            <p:ph type="sldNum" sz="quarter" idx="4"/>
          </p:nvPr>
        </p:nvSpPr>
        <p:spPr>
          <a:xfrm>
            <a:off x="616770" y="6356443"/>
            <a:ext cx="314717" cy="365125"/>
          </a:xfrm>
          <a:prstGeom prst="rect">
            <a:avLst/>
          </a:prstGeom>
        </p:spPr>
        <p:txBody>
          <a:bodyPr vert="horz" lIns="91440" tIns="45720" rIns="91440" bIns="45720" rtlCol="0" anchor="ctr"/>
          <a:lstStyle>
            <a:lvl1pPr algn="ctr">
              <a:defRPr sz="800">
                <a:ln>
                  <a:solidFill>
                    <a:schemeClr val="bg2">
                      <a:lumMod val="90000"/>
                    </a:schemeClr>
                  </a:solidFill>
                </a:ln>
                <a:solidFill>
                  <a:schemeClr val="tx1">
                    <a:tint val="75000"/>
                  </a:schemeClr>
                </a:solidFill>
              </a:defRPr>
            </a:lvl1pPr>
          </a:lstStyle>
          <a:p>
            <a:pPr defTabSz="914400"/>
            <a:fld id="{FCA89295-0AE9-EA4F-8F9E-FA2FBE391576}" type="slidenum">
              <a:rPr lang="en-US" smtClean="0">
                <a:ln>
                  <a:solidFill>
                    <a:srgbClr val="E7E6E6">
                      <a:lumMod val="90000"/>
                    </a:srgbClr>
                  </a:solidFill>
                </a:ln>
                <a:solidFill>
                  <a:prstClr val="black">
                    <a:tint val="75000"/>
                  </a:prstClr>
                </a:solidFill>
              </a:rPr>
              <a:pPr defTabSz="914400"/>
              <a:t>‹#›</a:t>
            </a:fld>
            <a:endParaRPr lang="en-US" dirty="0">
              <a:ln>
                <a:solidFill>
                  <a:srgbClr val="E7E6E6">
                    <a:lumMod val="90000"/>
                  </a:srgbClr>
                </a:solidFill>
              </a:ln>
              <a:solidFill>
                <a:prstClr val="black">
                  <a:tint val="75000"/>
                </a:prstClr>
              </a:solidFill>
            </a:endParaRPr>
          </a:p>
        </p:txBody>
      </p:sp>
      <p:pic>
        <p:nvPicPr>
          <p:cNvPr id="8" name="Picture 7"/>
          <p:cNvPicPr>
            <a:picLocks/>
          </p:cNvPicPr>
          <p:nvPr userDrawn="1"/>
        </p:nvPicPr>
        <p:blipFill>
          <a:blip r:embed="rId17">
            <a:extLst>
              <a:ext uri="{28A0092B-C50C-407E-A947-70E740481C1C}">
                <a14:useLocalDpi xmlns:a14="http://schemas.microsoft.com/office/drawing/2010/main"/>
              </a:ext>
            </a:extLst>
          </a:blip>
          <a:stretch>
            <a:fillRect/>
          </a:stretch>
        </p:blipFill>
        <p:spPr>
          <a:xfrm>
            <a:off x="0" y="1405916"/>
            <a:ext cx="9144000" cy="45719"/>
          </a:xfrm>
          <a:prstGeom prst="rect">
            <a:avLst/>
          </a:prstGeom>
        </p:spPr>
      </p:pic>
      <p:pic>
        <p:nvPicPr>
          <p:cNvPr id="9" name="Picture 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798508" y="446815"/>
            <a:ext cx="904875" cy="760095"/>
          </a:xfrm>
          <a:prstGeom prst="rect">
            <a:avLst/>
          </a:prstGeom>
        </p:spPr>
      </p:pic>
    </p:spTree>
    <p:extLst>
      <p:ext uri="{BB962C8B-B14F-4D97-AF65-F5344CB8AC3E}">
        <p14:creationId xmlns:p14="http://schemas.microsoft.com/office/powerpoint/2010/main" val="1963761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377"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2"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58098"/>
            <a:ext cx="9144000" cy="53999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latin typeface="Calibri"/>
            </a:endParaRPr>
          </a:p>
        </p:txBody>
      </p:sp>
      <p:pic>
        <p:nvPicPr>
          <p:cNvPr id="11" name="Picture 10"/>
          <p:cNvPicPr>
            <a:picLocks noChangeAspect="1"/>
          </p:cNvPicPr>
          <p:nvPr userDrawn="1"/>
        </p:nvPicPr>
        <p:blipFill rotWithShape="1">
          <a:blip r:embed="rId16" cstate="print">
            <a:alphaModFix amt="35000"/>
            <a:extLst>
              <a:ext uri="{28A0092B-C50C-407E-A947-70E740481C1C}">
                <a14:useLocalDpi xmlns:a14="http://schemas.microsoft.com/office/drawing/2010/main"/>
              </a:ext>
            </a:extLst>
          </a:blip>
          <a:srcRect l="-15137"/>
          <a:stretch/>
        </p:blipFill>
        <p:spPr>
          <a:xfrm>
            <a:off x="2085612" y="1465898"/>
            <a:ext cx="7058417" cy="5398658"/>
          </a:xfrm>
          <a:prstGeom prst="rect">
            <a:avLst/>
          </a:prstGeom>
        </p:spPr>
      </p:pic>
      <p:sp>
        <p:nvSpPr>
          <p:cNvPr id="2" name="Title Placeholder 1"/>
          <p:cNvSpPr>
            <a:spLocks noGrp="1"/>
          </p:cNvSpPr>
          <p:nvPr>
            <p:ph type="title"/>
          </p:nvPr>
        </p:nvSpPr>
        <p:spPr>
          <a:xfrm>
            <a:off x="628652" y="365213"/>
            <a:ext cx="7046673" cy="92328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8692" y="1825625"/>
            <a:ext cx="70466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2213" y="635643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B8A1793-DBBA-AD41-A095-3B3CD7E33F2D}" type="datetime2">
              <a:rPr lang="en-US" smtClean="0">
                <a:solidFill>
                  <a:prstClr val="black">
                    <a:tint val="75000"/>
                  </a:prstClr>
                </a:solidFill>
                <a:latin typeface="Calibri"/>
              </a:rPr>
              <a:pPr defTabSz="914400"/>
              <a:t>Wednesday, January 9, 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589225" y="6356437"/>
            <a:ext cx="3086100" cy="365125"/>
          </a:xfrm>
          <a:prstGeom prst="rect">
            <a:avLst/>
          </a:prstGeom>
        </p:spPr>
        <p:txBody>
          <a:bodyPr vert="horz" lIns="91440" tIns="45720" rIns="91440" bIns="45720" rtlCol="0" anchor="ctr"/>
          <a:lstStyle>
            <a:lvl1pPr algn="r">
              <a:defRPr lang="en-US" sz="1200" smtClean="0">
                <a:effectLst/>
              </a:defRPr>
            </a:lvl1pPr>
          </a:lstStyle>
          <a:p>
            <a:pPr defTabSz="914400"/>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6" name="Slide Number Placeholder 5"/>
          <p:cNvSpPr>
            <a:spLocks noGrp="1"/>
          </p:cNvSpPr>
          <p:nvPr>
            <p:ph type="sldNum" sz="quarter" idx="4"/>
          </p:nvPr>
        </p:nvSpPr>
        <p:spPr>
          <a:xfrm>
            <a:off x="616770" y="6356437"/>
            <a:ext cx="314717" cy="365125"/>
          </a:xfrm>
          <a:prstGeom prst="rect">
            <a:avLst/>
          </a:prstGeom>
        </p:spPr>
        <p:txBody>
          <a:bodyPr vert="horz" lIns="91440" tIns="45720" rIns="91440" bIns="45720" rtlCol="0" anchor="ctr"/>
          <a:lstStyle>
            <a:lvl1pPr algn="ctr">
              <a:defRPr sz="1200">
                <a:ln>
                  <a:solidFill>
                    <a:schemeClr val="bg2">
                      <a:lumMod val="90000"/>
                    </a:schemeClr>
                  </a:solidFill>
                </a:ln>
                <a:solidFill>
                  <a:schemeClr val="tx1">
                    <a:tint val="75000"/>
                  </a:schemeClr>
                </a:solidFill>
              </a:defRPr>
            </a:lvl1pPr>
          </a:lstStyle>
          <a:p>
            <a:pPr defTabSz="914400"/>
            <a:fld id="{FCA89295-0AE9-EA4F-8F9E-FA2FBE391576}" type="slidenum">
              <a:rPr lang="en-US" smtClean="0">
                <a:ln>
                  <a:solidFill>
                    <a:srgbClr val="E7E6E6">
                      <a:lumMod val="90000"/>
                    </a:srgbClr>
                  </a:solidFill>
                </a:ln>
                <a:solidFill>
                  <a:prstClr val="black">
                    <a:tint val="75000"/>
                  </a:prstClr>
                </a:solidFill>
                <a:latin typeface="Calibri"/>
              </a:rPr>
              <a:pPr defTabSz="914400"/>
              <a:t>‹#›</a:t>
            </a:fld>
            <a:endParaRPr lang="en-US" dirty="0">
              <a:ln>
                <a:solidFill>
                  <a:srgbClr val="E7E6E6">
                    <a:lumMod val="90000"/>
                  </a:srgbClr>
                </a:solidFill>
              </a:ln>
              <a:solidFill>
                <a:prstClr val="black">
                  <a:tint val="75000"/>
                </a:prstClr>
              </a:solidFill>
              <a:latin typeface="Calibri"/>
            </a:endParaRPr>
          </a:p>
        </p:txBody>
      </p:sp>
      <p:pic>
        <p:nvPicPr>
          <p:cNvPr id="8" name="Picture 7"/>
          <p:cNvPicPr>
            <a:picLocks/>
          </p:cNvPicPr>
          <p:nvPr userDrawn="1"/>
        </p:nvPicPr>
        <p:blipFill>
          <a:blip r:embed="rId17">
            <a:extLst>
              <a:ext uri="{28A0092B-C50C-407E-A947-70E740481C1C}">
                <a14:useLocalDpi xmlns:a14="http://schemas.microsoft.com/office/drawing/2010/main"/>
              </a:ext>
            </a:extLst>
          </a:blip>
          <a:stretch>
            <a:fillRect/>
          </a:stretch>
        </p:blipFill>
        <p:spPr>
          <a:xfrm>
            <a:off x="0" y="1405910"/>
            <a:ext cx="9144000" cy="45719"/>
          </a:xfrm>
          <a:prstGeom prst="rect">
            <a:avLst/>
          </a:prstGeom>
        </p:spPr>
      </p:pic>
      <p:pic>
        <p:nvPicPr>
          <p:cNvPr id="9" name="Picture 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798503" y="442573"/>
            <a:ext cx="715883" cy="804971"/>
          </a:xfrm>
          <a:prstGeom prst="rect">
            <a:avLst/>
          </a:prstGeom>
        </p:spPr>
      </p:pic>
    </p:spTree>
    <p:extLst>
      <p:ext uri="{BB962C8B-B14F-4D97-AF65-F5344CB8AC3E}">
        <p14:creationId xmlns:p14="http://schemas.microsoft.com/office/powerpoint/2010/main" val="19637612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dt="0"/>
  <p:txStyles>
    <p:titleStyle>
      <a:lvl1pPr algn="l" defTabSz="914377"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2"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5865" r="19061" b="-476"/>
          <a:stretch/>
        </p:blipFill>
        <p:spPr>
          <a:xfrm>
            <a:off x="0" y="-1"/>
            <a:ext cx="9144000" cy="4895273"/>
          </a:xfrm>
        </p:spPr>
      </p:pic>
      <p:sp>
        <p:nvSpPr>
          <p:cNvPr id="3" name="Subtitle 2"/>
          <p:cNvSpPr>
            <a:spLocks noGrp="1"/>
          </p:cNvSpPr>
          <p:nvPr>
            <p:ph type="subTitle" idx="1"/>
          </p:nvPr>
        </p:nvSpPr>
        <p:spPr/>
        <p:txBody>
          <a:bodyPr/>
          <a:lstStyle/>
          <a:p>
            <a:r>
              <a:rPr lang="en-US" dirty="0"/>
              <a:t>Natural Skin Care Trusted For Generations</a:t>
            </a:r>
          </a:p>
        </p:txBody>
      </p:sp>
    </p:spTree>
    <p:extLst>
      <p:ext uri="{BB962C8B-B14F-4D97-AF65-F5344CB8AC3E}">
        <p14:creationId xmlns:p14="http://schemas.microsoft.com/office/powerpoint/2010/main" val="86968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68AA-6960-C344-94CA-40B758B274B4}"/>
              </a:ext>
            </a:extLst>
          </p:cNvPr>
          <p:cNvSpPr>
            <a:spLocks noGrp="1"/>
          </p:cNvSpPr>
          <p:nvPr>
            <p:ph type="title"/>
          </p:nvPr>
        </p:nvSpPr>
        <p:spPr/>
        <p:txBody>
          <a:bodyPr/>
          <a:lstStyle/>
          <a:p>
            <a:r>
              <a:rPr lang="en-US" dirty="0"/>
              <a:t>Reviva Labs Skin Care</a:t>
            </a:r>
          </a:p>
        </p:txBody>
      </p:sp>
      <p:sp>
        <p:nvSpPr>
          <p:cNvPr id="3" name="Content Placeholder 2">
            <a:extLst>
              <a:ext uri="{FF2B5EF4-FFF2-40B4-BE49-F238E27FC236}">
                <a16:creationId xmlns:a16="http://schemas.microsoft.com/office/drawing/2014/main" id="{7EA6B1AF-83CF-554A-B5D6-F9F1EBBD5737}"/>
              </a:ext>
            </a:extLst>
          </p:cNvPr>
          <p:cNvSpPr>
            <a:spLocks noGrp="1"/>
          </p:cNvSpPr>
          <p:nvPr>
            <p:ph idx="1"/>
          </p:nvPr>
        </p:nvSpPr>
        <p:spPr>
          <a:xfrm>
            <a:off x="628652" y="2584578"/>
            <a:ext cx="4698723" cy="2087306"/>
          </a:xfrm>
        </p:spPr>
        <p:txBody>
          <a:bodyPr/>
          <a:lstStyle/>
          <a:p>
            <a:pPr marL="171450" indent="-171450">
              <a:buFont typeface="Wingdings" pitchFamily="2" charset="2"/>
              <a:buChar char="§"/>
            </a:pPr>
            <a:r>
              <a:rPr lang="en-US" dirty="0"/>
              <a:t>Lip balm with Vitamin E and Allantoin in a natural beeswax base.</a:t>
            </a:r>
          </a:p>
          <a:p>
            <a:pPr marL="171450" indent="-171450">
              <a:buFont typeface="Wingdings" pitchFamily="2" charset="2"/>
              <a:buChar char="§"/>
            </a:pPr>
            <a:r>
              <a:rPr lang="en-US" dirty="0"/>
              <a:t>Moisturizes and soothes chapped, dry and cracked lips while protecting against UVA/UVB rays and wind damage.</a:t>
            </a:r>
          </a:p>
          <a:p>
            <a:pPr marL="171450" indent="-171450">
              <a:buFont typeface="Wingdings" pitchFamily="2" charset="2"/>
              <a:buChar char="§"/>
            </a:pPr>
            <a:r>
              <a:rPr lang="en-US" dirty="0"/>
              <a:t>Can apply over or under lipstick.</a:t>
            </a:r>
          </a:p>
          <a:p>
            <a:pPr marL="171450" indent="-171450">
              <a:buFont typeface="Wingdings" pitchFamily="2" charset="2"/>
              <a:buChar char="§"/>
            </a:pPr>
            <a:r>
              <a:rPr lang="en-US" dirty="0"/>
              <a:t>Translucent coverage ideal for women and men!</a:t>
            </a:r>
          </a:p>
          <a:p>
            <a:r>
              <a:rPr lang="en-US" dirty="0"/>
              <a:t>Our Vitamin E Oil E-Stick has been designed to naturally protect your lips which are vulnerable to drying and cracking or burning. But it can also be used under eyes, on cheeks, or any place that’s exposed to the sun or drying environments. </a:t>
            </a:r>
          </a:p>
          <a:p>
            <a:r>
              <a:rPr lang="en-US" dirty="0"/>
              <a:t>It’s natural beeswax base and soothing formula containing soy, Vitamin E and Allantoin will help to rehydrate dry, cracked lips while healing and soothing.</a:t>
            </a:r>
          </a:p>
          <a:p>
            <a:endParaRPr lang="en-US" dirty="0"/>
          </a:p>
        </p:txBody>
      </p:sp>
      <p:sp>
        <p:nvSpPr>
          <p:cNvPr id="4" name="Footer Placeholder 3">
            <a:extLst>
              <a:ext uri="{FF2B5EF4-FFF2-40B4-BE49-F238E27FC236}">
                <a16:creationId xmlns:a16="http://schemas.microsoft.com/office/drawing/2014/main" id="{C3569065-A7BC-2A4F-877D-96A5F8604475}"/>
              </a:ext>
            </a:extLst>
          </p:cNvPr>
          <p:cNvSpPr>
            <a:spLocks noGrp="1"/>
          </p:cNvSpPr>
          <p:nvPr>
            <p:ph type="ftr" sz="quarter" idx="11"/>
          </p:nvPr>
        </p:nvSpPr>
        <p:spPr>
          <a:xfrm>
            <a:off x="3419459" y="6356443"/>
            <a:ext cx="4255866" cy="365125"/>
          </a:xfrm>
        </p:spPr>
        <p:txBody>
          <a:bodyPr/>
          <a:lstStyle/>
          <a:p>
            <a:r>
              <a:rPr dirty="0">
                <a:solidFill>
                  <a:prstClr val="black"/>
                </a:solidFill>
                <a:latin typeface="Calibri"/>
              </a:rPr>
              <a:t>© Reviva Labs </a:t>
            </a:r>
            <a:r>
              <a:rPr dirty="0" err="1">
                <a:solidFill>
                  <a:prstClr val="black"/>
                </a:solidFill>
                <a:latin typeface="Calibri"/>
              </a:rPr>
              <a:t>Inc</a:t>
            </a:r>
            <a:r>
              <a:rPr dirty="0">
                <a:solidFill>
                  <a:prstClr val="black"/>
                </a:solidFill>
                <a:latin typeface="Calibri"/>
              </a:rPr>
              <a:t>, Haddonfield NJ USA • www.revivalabs.com </a:t>
            </a:r>
          </a:p>
        </p:txBody>
      </p:sp>
      <p:sp>
        <p:nvSpPr>
          <p:cNvPr id="5" name="Slide Number Placeholder 4">
            <a:extLst>
              <a:ext uri="{FF2B5EF4-FFF2-40B4-BE49-F238E27FC236}">
                <a16:creationId xmlns:a16="http://schemas.microsoft.com/office/drawing/2014/main" id="{E02ABCBC-D206-7147-85AF-E63814A423F8}"/>
              </a:ext>
            </a:extLst>
          </p:cNvPr>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10</a:t>
            </a:fld>
            <a:endParaRPr lang="en-US">
              <a:ln>
                <a:solidFill>
                  <a:srgbClr val="E7E6E6">
                    <a:lumMod val="90000"/>
                  </a:srgbClr>
                </a:solidFill>
              </a:ln>
              <a:solidFill>
                <a:prstClr val="black">
                  <a:tint val="75000"/>
                </a:prstClr>
              </a:solidFill>
              <a:latin typeface="Calibri"/>
            </a:endParaRPr>
          </a:p>
        </p:txBody>
      </p:sp>
      <p:sp>
        <p:nvSpPr>
          <p:cNvPr id="6" name="Content Placeholder 5">
            <a:extLst>
              <a:ext uri="{FF2B5EF4-FFF2-40B4-BE49-F238E27FC236}">
                <a16:creationId xmlns:a16="http://schemas.microsoft.com/office/drawing/2014/main" id="{336613D4-B4A8-9749-8C57-FF2374284E7E}"/>
              </a:ext>
            </a:extLst>
          </p:cNvPr>
          <p:cNvSpPr>
            <a:spLocks noGrp="1"/>
          </p:cNvSpPr>
          <p:nvPr>
            <p:ph sz="quarter" idx="13"/>
          </p:nvPr>
        </p:nvSpPr>
        <p:spPr/>
        <p:txBody>
          <a:bodyPr/>
          <a:lstStyle/>
          <a:p>
            <a:r>
              <a:rPr lang="en-US" dirty="0"/>
              <a:t>Vitamin E-Stick</a:t>
            </a:r>
          </a:p>
        </p:txBody>
      </p:sp>
      <p:sp>
        <p:nvSpPr>
          <p:cNvPr id="7" name="Text Placeholder 6">
            <a:extLst>
              <a:ext uri="{FF2B5EF4-FFF2-40B4-BE49-F238E27FC236}">
                <a16:creationId xmlns:a16="http://schemas.microsoft.com/office/drawing/2014/main" id="{A21E7817-596C-D742-A96A-3ECF2F201D2F}"/>
              </a:ext>
            </a:extLst>
          </p:cNvPr>
          <p:cNvSpPr>
            <a:spLocks noGrp="1"/>
          </p:cNvSpPr>
          <p:nvPr>
            <p:ph type="body" sz="quarter" idx="14"/>
          </p:nvPr>
        </p:nvSpPr>
        <p:spPr>
          <a:xfrm>
            <a:off x="726349" y="2119440"/>
            <a:ext cx="4698724" cy="465138"/>
          </a:xfrm>
        </p:spPr>
        <p:txBody>
          <a:bodyPr/>
          <a:lstStyle/>
          <a:p>
            <a:r>
              <a:rPr lang="en-US" dirty="0"/>
              <a:t>With SPF 15</a:t>
            </a:r>
          </a:p>
        </p:txBody>
      </p:sp>
      <p:sp>
        <p:nvSpPr>
          <p:cNvPr id="8" name="Text Placeholder 7">
            <a:extLst>
              <a:ext uri="{FF2B5EF4-FFF2-40B4-BE49-F238E27FC236}">
                <a16:creationId xmlns:a16="http://schemas.microsoft.com/office/drawing/2014/main" id="{2CB562FE-8B2D-E349-97B4-1A68B66A72D4}"/>
              </a:ext>
            </a:extLst>
          </p:cNvPr>
          <p:cNvSpPr>
            <a:spLocks noGrp="1"/>
          </p:cNvSpPr>
          <p:nvPr>
            <p:ph type="body" sz="quarter" idx="15"/>
          </p:nvPr>
        </p:nvSpPr>
        <p:spPr>
          <a:xfrm>
            <a:off x="628652" y="5220337"/>
            <a:ext cx="4698723" cy="1136106"/>
          </a:xfrm>
        </p:spPr>
        <p:txBody>
          <a:bodyPr/>
          <a:lstStyle/>
          <a:p>
            <a:endParaRPr lang="en-US" dirty="0"/>
          </a:p>
          <a:p>
            <a:r>
              <a:rPr lang="en-US" dirty="0"/>
              <a:t>Directions: Apply to lips or under eyes for moisture and sun protection.</a:t>
            </a:r>
          </a:p>
        </p:txBody>
      </p:sp>
      <p:pic>
        <p:nvPicPr>
          <p:cNvPr id="12" name="Picture Placeholder 11">
            <a:extLst>
              <a:ext uri="{FF2B5EF4-FFF2-40B4-BE49-F238E27FC236}">
                <a16:creationId xmlns:a16="http://schemas.microsoft.com/office/drawing/2014/main" id="{66F0C9A9-4764-B54B-8FB9-CC7E7B985B1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t="-16447" b="-16447"/>
          <a:stretch>
            <a:fillRect/>
          </a:stretch>
        </p:blipFill>
        <p:spPr>
          <a:xfrm>
            <a:off x="5532195" y="1430223"/>
            <a:ext cx="2755347" cy="4741865"/>
          </a:xfrm>
        </p:spPr>
      </p:pic>
      <p:sp>
        <p:nvSpPr>
          <p:cNvPr id="10" name="Text Placeholder 9">
            <a:extLst>
              <a:ext uri="{FF2B5EF4-FFF2-40B4-BE49-F238E27FC236}">
                <a16:creationId xmlns:a16="http://schemas.microsoft.com/office/drawing/2014/main" id="{567AEE56-9763-C243-8366-B144F027B7EB}"/>
              </a:ext>
            </a:extLst>
          </p:cNvPr>
          <p:cNvSpPr>
            <a:spLocks noGrp="1"/>
          </p:cNvSpPr>
          <p:nvPr>
            <p:ph type="body" sz="quarter" idx="17"/>
          </p:nvPr>
        </p:nvSpPr>
        <p:spPr>
          <a:xfrm>
            <a:off x="6426150" y="5377336"/>
            <a:ext cx="1731701" cy="807564"/>
          </a:xfrm>
        </p:spPr>
        <p:txBody>
          <a:bodyPr/>
          <a:lstStyle/>
          <a:p>
            <a:r>
              <a:rPr lang="en-US" dirty="0"/>
              <a:t>MSRP $5</a:t>
            </a:r>
          </a:p>
        </p:txBody>
      </p:sp>
    </p:spTree>
    <p:extLst>
      <p:ext uri="{BB962C8B-B14F-4D97-AF65-F5344CB8AC3E}">
        <p14:creationId xmlns:p14="http://schemas.microsoft.com/office/powerpoint/2010/main" val="3857329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solidFill>
                <a:latin typeface="Calibri"/>
              </a:rPr>
              <a:t>© Reviva Labs Inc, Haddonfield NJ USA • www.revivalabs.com </a:t>
            </a:r>
            <a:endParaRPr lang="en-US" dirty="0">
              <a:solidFill>
                <a:prstClr val="black"/>
              </a:solidFill>
              <a:latin typeface="Calibri"/>
            </a:endParaRP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11</a:t>
            </a:fld>
            <a:endParaRPr lang="en-US">
              <a:ln>
                <a:solidFill>
                  <a:srgbClr val="E7E6E6">
                    <a:lumMod val="90000"/>
                  </a:srgbClr>
                </a:solidFill>
              </a:ln>
              <a:solidFill>
                <a:prstClr val="black">
                  <a:tint val="75000"/>
                </a:prstClr>
              </a:solidFill>
              <a:latin typeface="Calibri"/>
            </a:endParaRPr>
          </a:p>
        </p:txBody>
      </p:sp>
      <p:sp>
        <p:nvSpPr>
          <p:cNvPr id="13" name="Rectangle 12"/>
          <p:cNvSpPr/>
          <p:nvPr/>
        </p:nvSpPr>
        <p:spPr>
          <a:xfrm>
            <a:off x="1892413" y="2667769"/>
            <a:ext cx="5988343" cy="1200329"/>
          </a:xfrm>
          <a:prstGeom prst="rect">
            <a:avLst/>
          </a:prstGeom>
        </p:spPr>
        <p:txBody>
          <a:bodyPr wrap="square">
            <a:spAutoFit/>
          </a:bodyPr>
          <a:lstStyle/>
          <a:p>
            <a:pPr algn="ctr"/>
            <a:r>
              <a:rPr lang="en-US" sz="3600" dirty="0">
                <a:latin typeface="+mj-lt"/>
                <a:cs typeface="Cambria"/>
              </a:rPr>
              <a:t>Products that </a:t>
            </a:r>
          </a:p>
          <a:p>
            <a:pPr algn="ctr"/>
            <a:r>
              <a:rPr lang="en-US" sz="3600" dirty="0">
                <a:latin typeface="+mj-lt"/>
                <a:cs typeface="Cambria"/>
              </a:rPr>
              <a:t>Nourish and Rejuvenate</a:t>
            </a:r>
          </a:p>
        </p:txBody>
      </p:sp>
    </p:spTree>
    <p:extLst>
      <p:ext uri="{BB962C8B-B14F-4D97-AF65-F5344CB8AC3E}">
        <p14:creationId xmlns:p14="http://schemas.microsoft.com/office/powerpoint/2010/main" val="91437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Anti-Aging</a:t>
            </a:r>
            <a:br>
              <a:rPr lang="en-US" dirty="0"/>
            </a:br>
            <a:r>
              <a:rPr lang="en-US" sz="3100" dirty="0">
                <a:solidFill>
                  <a:srgbClr val="90529E"/>
                </a:solidFill>
              </a:rPr>
              <a:t>Anti-Aging Trio</a:t>
            </a:r>
          </a:p>
        </p:txBody>
      </p:sp>
      <p:sp>
        <p:nvSpPr>
          <p:cNvPr id="3" name="Content Placeholder 2"/>
          <p:cNvSpPr>
            <a:spLocks noGrp="1"/>
          </p:cNvSpPr>
          <p:nvPr>
            <p:ph idx="1"/>
          </p:nvPr>
        </p:nvSpPr>
        <p:spPr>
          <a:xfrm>
            <a:off x="616783" y="1741852"/>
            <a:ext cx="3815036" cy="4283601"/>
          </a:xfrm>
        </p:spPr>
        <p:txBody>
          <a:bodyPr>
            <a:normAutofit fontScale="92500" lnSpcReduction="10000"/>
          </a:bodyPr>
          <a:lstStyle/>
          <a:p>
            <a:pPr marL="0" indent="0">
              <a:buNone/>
            </a:pPr>
            <a:r>
              <a:rPr lang="en-US" sz="1600" b="1" u="sng" dirty="0">
                <a:solidFill>
                  <a:srgbClr val="90529E"/>
                </a:solidFill>
              </a:rPr>
              <a:t>Reviva Labs Anti-Aging Trio</a:t>
            </a:r>
          </a:p>
          <a:p>
            <a:pPr marL="0" indent="0">
              <a:buNone/>
            </a:pPr>
            <a:r>
              <a:rPr lang="en-US" sz="1600" dirty="0"/>
              <a:t>The first of our new targeted multi-product protocols</a:t>
            </a:r>
          </a:p>
          <a:p>
            <a:pPr marL="0" indent="0">
              <a:buNone/>
            </a:pPr>
            <a:r>
              <a:rPr lang="en-US" sz="1600" dirty="0"/>
              <a:t>1. Peptide Facial Skin Prep</a:t>
            </a:r>
          </a:p>
          <a:p>
            <a:pPr marL="0" indent="0">
              <a:buNone/>
            </a:pPr>
            <a:r>
              <a:rPr lang="en-US" sz="1600" dirty="0"/>
              <a:t>2. Advanced Peptide Plus</a:t>
            </a:r>
          </a:p>
          <a:p>
            <a:pPr marL="0" indent="0">
              <a:buNone/>
            </a:pPr>
            <a:r>
              <a:rPr lang="en-US" sz="1600" dirty="0"/>
              <a:t>3. Dual Source C Serum</a:t>
            </a:r>
          </a:p>
          <a:p>
            <a:pPr marL="0" indent="0">
              <a:buNone/>
            </a:pPr>
            <a:endParaRPr lang="en-US" sz="1600" dirty="0"/>
          </a:p>
          <a:p>
            <a:pPr marL="0" indent="0">
              <a:buNone/>
            </a:pPr>
            <a:r>
              <a:rPr lang="en-US" sz="1600" dirty="0"/>
              <a:t> </a:t>
            </a:r>
            <a:r>
              <a:rPr lang="en-US" sz="1600" b="1" u="sng" dirty="0">
                <a:solidFill>
                  <a:srgbClr val="90529E"/>
                </a:solidFill>
              </a:rPr>
              <a:t>A Multi-Product Layering Protocol</a:t>
            </a:r>
          </a:p>
          <a:p>
            <a:pPr marL="0" indent="0">
              <a:buNone/>
            </a:pPr>
            <a:r>
              <a:rPr lang="en-US" sz="1600" dirty="0"/>
              <a:t>While Reviva’s skin care offers many ‘stand alone’ anti-aging items, our new Anti-Aging Trio takes a </a:t>
            </a:r>
            <a:r>
              <a:rPr lang="en-US" sz="1600" b="1" dirty="0"/>
              <a:t>layered approach </a:t>
            </a:r>
            <a:r>
              <a:rPr lang="en-US" sz="1600" dirty="0"/>
              <a:t>to fighting off the effects of environmental damage. </a:t>
            </a:r>
          </a:p>
          <a:p>
            <a:pPr marL="0" indent="0">
              <a:buNone/>
            </a:pPr>
            <a:r>
              <a:rPr lang="en-US" sz="1600" dirty="0"/>
              <a:t>Effective on their own, but more powerful together, this three-step protocol will has skin looking and feeling younger and healthier in no time. </a:t>
            </a:r>
          </a:p>
          <a:p>
            <a:pPr marL="0" indent="0">
              <a:buNone/>
            </a:pPr>
            <a:endParaRPr lang="en-US" sz="1400" dirty="0"/>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12</a:t>
            </a:fld>
            <a:endParaRPr lang="en-US">
              <a:ln>
                <a:solidFill>
                  <a:srgbClr val="E7E6E6">
                    <a:lumMod val="90000"/>
                  </a:srgbClr>
                </a:solidFill>
              </a:ln>
              <a:solidFill>
                <a:prstClr val="black">
                  <a:tint val="75000"/>
                </a:prstClr>
              </a:solidFill>
              <a:latin typeface="Calibri"/>
            </a:endParaRPr>
          </a:p>
        </p:txBody>
      </p:sp>
      <p:pic>
        <p:nvPicPr>
          <p:cNvPr id="8" name="Picture 7">
            <a:extLst>
              <a:ext uri="{FF2B5EF4-FFF2-40B4-BE49-F238E27FC236}">
                <a16:creationId xmlns:a16="http://schemas.microsoft.com/office/drawing/2014/main" id="{E0576A15-C74F-B546-B9C6-B21F583405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7396" y="1491078"/>
            <a:ext cx="4906604" cy="5067935"/>
          </a:xfrm>
          <a:prstGeom prst="rect">
            <a:avLst/>
          </a:prstGeom>
        </p:spPr>
      </p:pic>
    </p:spTree>
    <p:extLst>
      <p:ext uri="{BB962C8B-B14F-4D97-AF65-F5344CB8AC3E}">
        <p14:creationId xmlns:p14="http://schemas.microsoft.com/office/powerpoint/2010/main" val="203891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Anti-Aging </a:t>
            </a:r>
            <a:br>
              <a:rPr lang="en-US" dirty="0"/>
            </a:br>
            <a:endParaRPr lang="en-US" dirty="0"/>
          </a:p>
        </p:txBody>
      </p:sp>
      <p:sp>
        <p:nvSpPr>
          <p:cNvPr id="3" name="Content Placeholder 2"/>
          <p:cNvSpPr>
            <a:spLocks noGrp="1"/>
          </p:cNvSpPr>
          <p:nvPr>
            <p:ph idx="1"/>
          </p:nvPr>
        </p:nvSpPr>
        <p:spPr>
          <a:xfrm>
            <a:off x="486117" y="1715767"/>
            <a:ext cx="5357597" cy="3862708"/>
          </a:xfrm>
        </p:spPr>
        <p:txBody>
          <a:bodyPr/>
          <a:lstStyle/>
          <a:p>
            <a:pPr>
              <a:buClr>
                <a:srgbClr val="FF289C"/>
              </a:buClr>
            </a:pPr>
            <a:r>
              <a:rPr lang="en-US" sz="1400" b="1" u="sng" dirty="0"/>
              <a:t>Benefits</a:t>
            </a:r>
          </a:p>
          <a:p>
            <a:pPr>
              <a:buClr>
                <a:srgbClr val="FF289C"/>
              </a:buClr>
            </a:pPr>
            <a:r>
              <a:rPr lang="en-US" sz="1400" dirty="0"/>
              <a:t>A lightweight gel serum that energizes as it restores.</a:t>
            </a:r>
          </a:p>
          <a:p>
            <a:pPr marL="285750" indent="-285750">
              <a:buClr>
                <a:srgbClr val="9E3FA5"/>
              </a:buClr>
              <a:buFont typeface="Wingdings" charset="2"/>
              <a:buChar char="§"/>
            </a:pPr>
            <a:r>
              <a:rPr lang="en-US" sz="1400" b="1" dirty="0"/>
              <a:t>Moisturizes, restores &amp; energizes w/Hyaluronic Acid &amp; Argireline</a:t>
            </a:r>
            <a:r>
              <a:rPr lang="en-US" sz="1400" dirty="0"/>
              <a:t>, a peptide, thought to have a similar action to Botox.  It works to relax the muscles the near the top of skin, helping to diminish the look of fine lines and wrinkles</a:t>
            </a:r>
          </a:p>
          <a:p>
            <a:pPr marL="285750" indent="-285750">
              <a:buClr>
                <a:srgbClr val="9E3FA5"/>
              </a:buClr>
              <a:buFont typeface="Wingdings" charset="2"/>
              <a:buChar char="§"/>
            </a:pPr>
            <a:r>
              <a:rPr lang="en-US" sz="1400" b="1" dirty="0"/>
              <a:t>Restores &amp; rebalances minerals essential to healthy skin </a:t>
            </a:r>
            <a:r>
              <a:rPr lang="en-US" sz="1400" dirty="0"/>
              <a:t>- Hawaiian Seaweed Extract Mineral Complex: Magnesium, Calcium, Potassium, Phosphorous, Sodium, Iron, Manganese, Zinc, Copper</a:t>
            </a:r>
          </a:p>
          <a:p>
            <a:pPr marL="285750" indent="-285750">
              <a:buClr>
                <a:srgbClr val="9E3FA5"/>
              </a:buClr>
              <a:buFont typeface="Wingdings" charset="2"/>
              <a:buChar char="§"/>
            </a:pPr>
            <a:r>
              <a:rPr lang="en-US" sz="1400" b="1" dirty="0"/>
              <a:t>Energizes skin cells </a:t>
            </a:r>
            <a:r>
              <a:rPr lang="en-US" sz="1400" dirty="0"/>
              <a:t>and helps absorption of all follow up items </a:t>
            </a:r>
            <a:endParaRPr lang="en-US" sz="1400" b="1" u="sng" dirty="0"/>
          </a:p>
          <a:p>
            <a:r>
              <a:rPr lang="en-US" sz="1400" b="1" u="sng" dirty="0"/>
              <a:t>What are peptides?</a:t>
            </a:r>
          </a:p>
          <a:p>
            <a:r>
              <a:rPr lang="en-US" sz="1400" dirty="0"/>
              <a:t>Naturally occurring amino acids and building blocks of proteins like collagen.  As skin ages, the natural supply of  collagen decreases contributing to fine lines &amp; wrinkle development. Applying topical peptides in conjunction with moisture binding Hyaluronic Acid, has shown to help stimulate skin cell growth and repair.</a:t>
            </a:r>
          </a:p>
        </p:txBody>
      </p:sp>
      <p:sp>
        <p:nvSpPr>
          <p:cNvPr id="4" name="Footer Placeholder 3"/>
          <p:cNvSpPr>
            <a:spLocks noGrp="1"/>
          </p:cNvSpPr>
          <p:nvPr>
            <p:ph type="ftr" sz="quarter" idx="11"/>
          </p:nvPr>
        </p:nvSpPr>
        <p:spPr>
          <a:xfrm>
            <a:off x="4420139" y="6356381"/>
            <a:ext cx="3086100" cy="365125"/>
          </a:xfrm>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a:xfrm>
            <a:off x="616776" y="6356443"/>
            <a:ext cx="531719"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13</a:t>
            </a:fld>
            <a:endParaRPr lang="en-US">
              <a:ln>
                <a:solidFill>
                  <a:srgbClr val="E7E6E6">
                    <a:lumMod val="90000"/>
                  </a:srgbClr>
                </a:solidFill>
              </a:ln>
              <a:solidFill>
                <a:prstClr val="black">
                  <a:tint val="75000"/>
                </a:prstClr>
              </a:solidFill>
              <a:latin typeface="Calibri"/>
            </a:endParaRPr>
          </a:p>
        </p:txBody>
      </p:sp>
      <p:sp>
        <p:nvSpPr>
          <p:cNvPr id="6" name="Content Placeholder 5"/>
          <p:cNvSpPr>
            <a:spLocks noGrp="1"/>
          </p:cNvSpPr>
          <p:nvPr>
            <p:ph sz="quarter" idx="13"/>
          </p:nvPr>
        </p:nvSpPr>
        <p:spPr>
          <a:xfrm>
            <a:off x="616756" y="751555"/>
            <a:ext cx="5746598" cy="592137"/>
          </a:xfrm>
        </p:spPr>
        <p:txBody>
          <a:bodyPr anchor="ctr">
            <a:normAutofit fontScale="92500"/>
          </a:bodyPr>
          <a:lstStyle/>
          <a:p>
            <a:r>
              <a:rPr lang="en-US" sz="2400" dirty="0">
                <a:solidFill>
                  <a:srgbClr val="90529E"/>
                </a:solidFill>
              </a:rPr>
              <a:t>Peptide Facial Skin Prep </a:t>
            </a:r>
            <a:r>
              <a:rPr lang="en-US" sz="2200" dirty="0">
                <a:solidFill>
                  <a:srgbClr val="90529E"/>
                </a:solidFill>
              </a:rPr>
              <a:t>with Hyaluronic Acid</a:t>
            </a:r>
          </a:p>
        </p:txBody>
      </p:sp>
      <p:sp>
        <p:nvSpPr>
          <p:cNvPr id="11" name="Text Placeholder 10"/>
          <p:cNvSpPr>
            <a:spLocks noGrp="1"/>
          </p:cNvSpPr>
          <p:nvPr>
            <p:ph type="body" sz="quarter" idx="17"/>
          </p:nvPr>
        </p:nvSpPr>
        <p:spPr/>
        <p:txBody>
          <a:bodyPr/>
          <a:lstStyle/>
          <a:p>
            <a:r>
              <a:rPr lang="en-US" dirty="0"/>
              <a:t>314</a:t>
            </a:r>
          </a:p>
        </p:txBody>
      </p:sp>
      <p:pic>
        <p:nvPicPr>
          <p:cNvPr id="18" name="Picture Placeholder 17">
            <a:extLst>
              <a:ext uri="{FF2B5EF4-FFF2-40B4-BE49-F238E27FC236}">
                <a16:creationId xmlns:a16="http://schemas.microsoft.com/office/drawing/2014/main" id="{388D7F3F-84A8-BF41-BA32-BE1054D9F9F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l="-3323" r="-3323"/>
          <a:stretch/>
        </p:blipFill>
        <p:spPr>
          <a:xfrm>
            <a:off x="5803342" y="805288"/>
            <a:ext cx="3340661" cy="5150547"/>
          </a:xfrm>
        </p:spPr>
      </p:pic>
    </p:spTree>
    <p:extLst>
      <p:ext uri="{BB962C8B-B14F-4D97-AF65-F5344CB8AC3E}">
        <p14:creationId xmlns:p14="http://schemas.microsoft.com/office/powerpoint/2010/main" val="184094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54" y="159536"/>
            <a:ext cx="7046673" cy="923289"/>
          </a:xfrm>
        </p:spPr>
        <p:txBody>
          <a:bodyPr>
            <a:normAutofit fontScale="90000"/>
          </a:bodyPr>
          <a:lstStyle/>
          <a:p>
            <a:r>
              <a:rPr lang="en-US" dirty="0"/>
              <a:t>Anti-Aging</a:t>
            </a:r>
            <a:br>
              <a:rPr lang="en-US" dirty="0"/>
            </a:br>
            <a:endParaRPr lang="en-US" dirty="0"/>
          </a:p>
        </p:txBody>
      </p:sp>
      <p:sp>
        <p:nvSpPr>
          <p:cNvPr id="3" name="Content Placeholder 2"/>
          <p:cNvSpPr>
            <a:spLocks noGrp="1"/>
          </p:cNvSpPr>
          <p:nvPr>
            <p:ph idx="1"/>
          </p:nvPr>
        </p:nvSpPr>
        <p:spPr>
          <a:xfrm>
            <a:off x="616754" y="1476057"/>
            <a:ext cx="5780781" cy="4275501"/>
          </a:xfrm>
        </p:spPr>
        <p:txBody>
          <a:bodyPr/>
          <a:lstStyle/>
          <a:p>
            <a:pPr>
              <a:buClr>
                <a:srgbClr val="FF289C"/>
              </a:buClr>
            </a:pPr>
            <a:r>
              <a:rPr lang="en-US" sz="1400" b="1" u="sng" dirty="0"/>
              <a:t>Benefits</a:t>
            </a:r>
          </a:p>
          <a:p>
            <a:pPr>
              <a:buClr>
                <a:srgbClr val="FF289C"/>
              </a:buClr>
            </a:pPr>
            <a:r>
              <a:rPr lang="en-US" sz="1400" dirty="0"/>
              <a:t>A creamy serum that provides a smoother, more youthful glow with antioxidants, peptides and skin brightening</a:t>
            </a:r>
          </a:p>
          <a:p>
            <a:pPr marL="171450" indent="-171450">
              <a:spcBef>
                <a:spcPts val="600"/>
              </a:spcBef>
              <a:buClr>
                <a:srgbClr val="9E3FA5"/>
              </a:buClr>
              <a:buFont typeface="Wingdings" charset="2"/>
              <a:buChar char="§"/>
            </a:pPr>
            <a:r>
              <a:rPr lang="en-US" sz="1400" dirty="0"/>
              <a:t>Quickly reduces the appearance of  fine lines &amp; wrinkles </a:t>
            </a:r>
          </a:p>
          <a:p>
            <a:pPr marL="171450" indent="-171450">
              <a:spcBef>
                <a:spcPts val="600"/>
              </a:spcBef>
              <a:buClr>
                <a:srgbClr val="9E3FA5"/>
              </a:buClr>
              <a:buFont typeface="Wingdings" charset="2"/>
              <a:buChar char="§"/>
            </a:pPr>
            <a:r>
              <a:rPr lang="en-US" sz="1400" dirty="0"/>
              <a:t>Helps repair &amp; prevent damaged skin </a:t>
            </a:r>
          </a:p>
          <a:p>
            <a:pPr marL="171450" indent="-171450">
              <a:spcBef>
                <a:spcPts val="600"/>
              </a:spcBef>
              <a:buClr>
                <a:srgbClr val="9E3FA5"/>
              </a:buClr>
              <a:buFont typeface="Wingdings" charset="2"/>
              <a:buChar char="§"/>
            </a:pPr>
            <a:r>
              <a:rPr lang="en-US" sz="1400" dirty="0"/>
              <a:t>Aged skin immediately appears tightened &amp; firmed </a:t>
            </a:r>
            <a:endParaRPr lang="en-US" sz="1400" b="1" u="sng" dirty="0"/>
          </a:p>
          <a:p>
            <a:pPr>
              <a:buClr>
                <a:srgbClr val="FF289C"/>
              </a:buClr>
            </a:pPr>
            <a:endParaRPr lang="en-US" sz="800" b="1" u="sng" dirty="0"/>
          </a:p>
          <a:p>
            <a:pPr>
              <a:buClr>
                <a:srgbClr val="FF289C"/>
              </a:buClr>
            </a:pPr>
            <a:r>
              <a:rPr lang="en-US" sz="1400" b="1" u="sng" dirty="0"/>
              <a:t>Proven Effect Ingredients</a:t>
            </a:r>
          </a:p>
          <a:p>
            <a:pPr marL="171450" indent="-171450">
              <a:spcBef>
                <a:spcPts val="400"/>
              </a:spcBef>
              <a:buClr>
                <a:srgbClr val="9E3FA5"/>
              </a:buClr>
              <a:buFont typeface="Wingdings" charset="2"/>
              <a:buChar char="§"/>
            </a:pPr>
            <a:r>
              <a:rPr lang="en-US" sz="1400" dirty="0"/>
              <a:t>10% Argireline </a:t>
            </a:r>
            <a:r>
              <a:rPr lang="mr-IN" sz="1400" dirty="0"/>
              <a:t>–</a:t>
            </a:r>
            <a:r>
              <a:rPr lang="en-US" sz="1400" dirty="0"/>
              <a:t> a peptide, relaxes muscles near the top of skin, helps diminish the look of fine lines &amp; wrinkles</a:t>
            </a:r>
          </a:p>
          <a:p>
            <a:pPr marL="171450" indent="-171450">
              <a:spcBef>
                <a:spcPts val="400"/>
              </a:spcBef>
              <a:buClr>
                <a:srgbClr val="9E3FA5"/>
              </a:buClr>
              <a:buFont typeface="Wingdings" charset="2"/>
              <a:buChar char="§"/>
            </a:pPr>
            <a:r>
              <a:rPr lang="en-US" sz="1400" dirty="0"/>
              <a:t>Alpha Lipoic Acid </a:t>
            </a:r>
            <a:r>
              <a:rPr lang="mr-IN" sz="1400" dirty="0"/>
              <a:t>–</a:t>
            </a:r>
            <a:r>
              <a:rPr lang="en-US" sz="1400" dirty="0"/>
              <a:t> a powerful antioxidant, protects entire cell from free radical damage and helps reduce inflammation.</a:t>
            </a:r>
          </a:p>
          <a:p>
            <a:pPr marL="171450" indent="-171450">
              <a:spcBef>
                <a:spcPts val="400"/>
              </a:spcBef>
              <a:buClr>
                <a:srgbClr val="9E3FA5"/>
              </a:buClr>
              <a:buFont typeface="Wingdings" charset="2"/>
              <a:buChar char="§"/>
            </a:pPr>
            <a:r>
              <a:rPr lang="en-US" sz="1400" dirty="0"/>
              <a:t>DMAE </a:t>
            </a:r>
            <a:r>
              <a:rPr lang="mr-IN" sz="1400" dirty="0"/>
              <a:t>–</a:t>
            </a:r>
            <a:r>
              <a:rPr lang="en-US" sz="1400" dirty="0"/>
              <a:t> Helps tighten skin, smooth fine lines, enhances effects of Vit C, E &amp; Alpha Lipoic Acid</a:t>
            </a:r>
          </a:p>
          <a:p>
            <a:pPr marL="171450" indent="-171450">
              <a:spcBef>
                <a:spcPts val="400"/>
              </a:spcBef>
              <a:buClr>
                <a:srgbClr val="9E3FA5"/>
              </a:buClr>
              <a:buFont typeface="Wingdings" charset="2"/>
              <a:buChar char="§"/>
            </a:pPr>
            <a:r>
              <a:rPr lang="en-US" sz="1400" dirty="0"/>
              <a:t>Vitamin C Ester </a:t>
            </a:r>
            <a:r>
              <a:rPr lang="mr-IN" sz="1400" dirty="0"/>
              <a:t>–</a:t>
            </a:r>
            <a:r>
              <a:rPr lang="en-US" sz="1400" dirty="0"/>
              <a:t> a fat-soluble form of Vit C,  improves elasticity, may help reduce appearance of hyperpigmentation, brightens</a:t>
            </a:r>
          </a:p>
          <a:p>
            <a:r>
              <a:rPr lang="en-US" sz="1400" dirty="0"/>
              <a:t>While results are immediately visible, daily use will provide cumulative benefits, diminishing the appearance of fine lines and wrinkles and hyperpigmentation. </a:t>
            </a:r>
          </a:p>
        </p:txBody>
      </p:sp>
      <p:sp>
        <p:nvSpPr>
          <p:cNvPr id="4" name="Footer Placeholder 3"/>
          <p:cNvSpPr>
            <a:spLocks noGrp="1"/>
          </p:cNvSpPr>
          <p:nvPr>
            <p:ph type="ftr" sz="quarter" idx="11"/>
          </p:nvPr>
        </p:nvSpPr>
        <p:spPr>
          <a:xfrm>
            <a:off x="4589225" y="6387024"/>
            <a:ext cx="3086100" cy="365125"/>
          </a:xfrm>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a:xfrm>
            <a:off x="616776" y="6356443"/>
            <a:ext cx="518207"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14</a:t>
            </a:fld>
            <a:endParaRPr lang="en-US">
              <a:ln>
                <a:solidFill>
                  <a:srgbClr val="E7E6E6">
                    <a:lumMod val="90000"/>
                  </a:srgbClr>
                </a:solidFill>
              </a:ln>
              <a:solidFill>
                <a:prstClr val="black">
                  <a:tint val="75000"/>
                </a:prstClr>
              </a:solidFill>
              <a:latin typeface="Calibri"/>
            </a:endParaRPr>
          </a:p>
        </p:txBody>
      </p:sp>
      <p:sp>
        <p:nvSpPr>
          <p:cNvPr id="6" name="Content Placeholder 5"/>
          <p:cNvSpPr>
            <a:spLocks noGrp="1"/>
          </p:cNvSpPr>
          <p:nvPr>
            <p:ph sz="quarter" idx="13"/>
          </p:nvPr>
        </p:nvSpPr>
        <p:spPr>
          <a:xfrm>
            <a:off x="616756" y="1137540"/>
            <a:ext cx="6449888" cy="592137"/>
          </a:xfrm>
        </p:spPr>
        <p:txBody>
          <a:bodyPr>
            <a:noAutofit/>
          </a:bodyPr>
          <a:lstStyle/>
          <a:p>
            <a:pPr lvl="0"/>
            <a:r>
              <a:rPr lang="en-US" sz="2000" dirty="0">
                <a:solidFill>
                  <a:srgbClr val="9E3FA5"/>
                </a:solidFill>
              </a:rPr>
              <a:t>Advanced Peptide Plus</a:t>
            </a:r>
          </a:p>
          <a:p>
            <a:pPr lvl="0"/>
            <a:r>
              <a:rPr lang="en-US" sz="1800" dirty="0">
                <a:solidFill>
                  <a:srgbClr val="9E3FA5"/>
                </a:solidFill>
              </a:rPr>
              <a:t>Argireline + Alpha Lipoic Acid + Vitamin C Ester + DMAE</a:t>
            </a:r>
          </a:p>
          <a:p>
            <a:endParaRPr lang="en-US" sz="2000" dirty="0"/>
          </a:p>
        </p:txBody>
      </p:sp>
      <p:sp>
        <p:nvSpPr>
          <p:cNvPr id="11" name="Text Placeholder 10"/>
          <p:cNvSpPr>
            <a:spLocks noGrp="1"/>
          </p:cNvSpPr>
          <p:nvPr>
            <p:ph type="body" sz="quarter" idx="17"/>
          </p:nvPr>
        </p:nvSpPr>
        <p:spPr/>
        <p:txBody>
          <a:bodyPr/>
          <a:lstStyle/>
          <a:p>
            <a:r>
              <a:rPr lang="en-US" dirty="0"/>
              <a:t>313</a:t>
            </a:r>
          </a:p>
        </p:txBody>
      </p:sp>
      <p:pic>
        <p:nvPicPr>
          <p:cNvPr id="14" name="Picture Placeholder 13">
            <a:extLst>
              <a:ext uri="{FF2B5EF4-FFF2-40B4-BE49-F238E27FC236}">
                <a16:creationId xmlns:a16="http://schemas.microsoft.com/office/drawing/2014/main" id="{698308E7-A30E-AC4C-B332-881C05E38942}"/>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4486" b="-4486"/>
          <a:stretch/>
        </p:blipFill>
        <p:spPr>
          <a:xfrm>
            <a:off x="5662749" y="730434"/>
            <a:ext cx="2980416" cy="5129202"/>
          </a:xfrm>
        </p:spPr>
      </p:pic>
    </p:spTree>
    <p:extLst>
      <p:ext uri="{BB962C8B-B14F-4D97-AF65-F5344CB8AC3E}">
        <p14:creationId xmlns:p14="http://schemas.microsoft.com/office/powerpoint/2010/main" val="1241796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40"/>
            <a:ext cx="7046673" cy="711336"/>
          </a:xfrm>
        </p:spPr>
        <p:txBody>
          <a:bodyPr>
            <a:normAutofit fontScale="90000"/>
          </a:bodyPr>
          <a:lstStyle/>
          <a:p>
            <a:r>
              <a:rPr lang="en-US" dirty="0"/>
              <a:t>Anti-Aging</a:t>
            </a:r>
            <a:br>
              <a:rPr lang="en-US" dirty="0"/>
            </a:br>
            <a:endParaRPr lang="en-US" dirty="0"/>
          </a:p>
        </p:txBody>
      </p:sp>
      <p:sp>
        <p:nvSpPr>
          <p:cNvPr id="3" name="Content Placeholder 2"/>
          <p:cNvSpPr>
            <a:spLocks noGrp="1"/>
          </p:cNvSpPr>
          <p:nvPr>
            <p:ph idx="1"/>
          </p:nvPr>
        </p:nvSpPr>
        <p:spPr>
          <a:xfrm>
            <a:off x="616772" y="1578399"/>
            <a:ext cx="5517513" cy="4425400"/>
          </a:xfrm>
        </p:spPr>
        <p:txBody>
          <a:bodyPr/>
          <a:lstStyle/>
          <a:p>
            <a:pPr>
              <a:buClr>
                <a:srgbClr val="FF289C"/>
              </a:buClr>
            </a:pPr>
            <a:r>
              <a:rPr lang="en-US" sz="1400" b="1" u="sng" dirty="0"/>
              <a:t>Benefits</a:t>
            </a:r>
          </a:p>
          <a:p>
            <a:pPr>
              <a:buClr>
                <a:srgbClr val="FF289C"/>
              </a:buClr>
            </a:pPr>
            <a:r>
              <a:rPr lang="en-US" sz="1400" dirty="0"/>
              <a:t>A potent, lightweight gel serum that helps to encourage the skin’s restorative abilities, corrects existing environmental damage while combating future damage.</a:t>
            </a:r>
          </a:p>
          <a:p>
            <a:pPr marL="171450" indent="-171450">
              <a:buClr>
                <a:srgbClr val="9E3FA5"/>
              </a:buClr>
              <a:buFont typeface="Wingdings" charset="2"/>
              <a:buChar char="§"/>
            </a:pPr>
            <a:r>
              <a:rPr lang="en-US" sz="1400" dirty="0"/>
              <a:t>Helps repair environmental skin damage.</a:t>
            </a:r>
          </a:p>
          <a:p>
            <a:pPr marL="171450" indent="-171450">
              <a:buClr>
                <a:srgbClr val="9E3FA5"/>
              </a:buClr>
              <a:buFont typeface="Wingdings" charset="2"/>
              <a:buChar char="§"/>
            </a:pPr>
            <a:r>
              <a:rPr lang="en-US" sz="1400" dirty="0"/>
              <a:t>Two forms of Vitamin C work together to promote collagen synthesis.</a:t>
            </a:r>
          </a:p>
          <a:p>
            <a:pPr marL="171450" indent="-171450">
              <a:buClr>
                <a:srgbClr val="9E3FA5"/>
              </a:buClr>
              <a:buFont typeface="Wingdings" charset="2"/>
              <a:buChar char="§"/>
            </a:pPr>
            <a:r>
              <a:rPr lang="en-US" sz="1400" dirty="0"/>
              <a:t>Reduces appearance of dark/age spots.</a:t>
            </a:r>
            <a:endParaRPr lang="en-US" sz="800" dirty="0"/>
          </a:p>
          <a:p>
            <a:r>
              <a:rPr lang="en-US" sz="1400" b="1" u="sng" dirty="0"/>
              <a:t>Why two forms of Vitamin C?</a:t>
            </a:r>
          </a:p>
          <a:p>
            <a:r>
              <a:rPr lang="en-US" sz="1400" b="1" dirty="0"/>
              <a:t>Aminopropyl Ascorbyl Phosphate (3-AAP) &amp; Ascorbic Acid </a:t>
            </a:r>
            <a:r>
              <a:rPr lang="en-US" sz="1400" dirty="0"/>
              <a:t>are potent yet gentle, water soluble derivatives of Vitamin C.  According to research, Vitamin C has been shown to neutralize free radicals and stimulate DNA repair*.  </a:t>
            </a:r>
          </a:p>
          <a:p>
            <a:r>
              <a:rPr lang="en-US" sz="1400" dirty="0"/>
              <a:t>Studies suggest that Vitamin C serums might correct age associated structural changes, or photodamage, that can accumulate over years. As skin ages, regularly applying Vitamin C is one of the most effective ways to boost collagen synthesis and slow its degradation to help maintain healthy, younger-looking skin.*</a:t>
            </a:r>
          </a:p>
          <a:p>
            <a:endParaRPr lang="en-US" sz="800" dirty="0"/>
          </a:p>
          <a:p>
            <a:r>
              <a:rPr lang="en-US" sz="900" dirty="0"/>
              <a:t>*</a:t>
            </a:r>
            <a:r>
              <a:rPr lang="en-US" sz="900" dirty="0" err="1"/>
              <a:t>truthinaging.com</a:t>
            </a:r>
            <a:r>
              <a:rPr lang="en-US" sz="900" dirty="0"/>
              <a:t>/review/get-to-know-your-vitamin-c, </a:t>
            </a:r>
            <a:r>
              <a:rPr lang="en-US" sz="900" dirty="0" err="1"/>
              <a:t>lpi.oregonstate.edu</a:t>
            </a:r>
            <a:r>
              <a:rPr lang="en-US" sz="900" dirty="0"/>
              <a:t>/</a:t>
            </a:r>
            <a:r>
              <a:rPr lang="en-US" sz="900" dirty="0" err="1"/>
              <a:t>mic</a:t>
            </a:r>
            <a:r>
              <a:rPr lang="en-US" sz="900" dirty="0"/>
              <a:t>/health-disease/skin-health</a:t>
            </a:r>
          </a:p>
        </p:txBody>
      </p:sp>
      <p:sp>
        <p:nvSpPr>
          <p:cNvPr id="4" name="Footer Placeholder 3"/>
          <p:cNvSpPr>
            <a:spLocks noGrp="1"/>
          </p:cNvSpPr>
          <p:nvPr>
            <p:ph type="ftr" sz="quarter" idx="11"/>
          </p:nvPr>
        </p:nvSpPr>
        <p:spPr>
          <a:xfrm>
            <a:off x="4589225" y="6390207"/>
            <a:ext cx="3086100" cy="365125"/>
          </a:xfrm>
        </p:spPr>
        <p:txBody>
          <a:bodyPr/>
          <a:lstStyle/>
          <a:p>
            <a:r>
              <a:rPr sz="900" dirty="0">
                <a:solidFill>
                  <a:prstClr val="black"/>
                </a:solidFill>
                <a:latin typeface="Calibri"/>
              </a:rPr>
              <a:t>© Reviva Labs Inc., Haddonfield NJ USA • www.revivalabs.com </a:t>
            </a:r>
          </a:p>
        </p:txBody>
      </p:sp>
      <p:sp>
        <p:nvSpPr>
          <p:cNvPr id="6" name="Content Placeholder 5"/>
          <p:cNvSpPr>
            <a:spLocks noGrp="1"/>
          </p:cNvSpPr>
          <p:nvPr>
            <p:ph sz="quarter" idx="13"/>
          </p:nvPr>
        </p:nvSpPr>
        <p:spPr>
          <a:xfrm>
            <a:off x="616772" y="391376"/>
            <a:ext cx="4698723" cy="592137"/>
          </a:xfrm>
        </p:spPr>
        <p:txBody>
          <a:bodyPr>
            <a:normAutofit/>
          </a:bodyPr>
          <a:lstStyle/>
          <a:p>
            <a:r>
              <a:rPr lang="en-US" sz="2400" dirty="0">
                <a:solidFill>
                  <a:srgbClr val="9E3FA5"/>
                </a:solidFill>
              </a:rPr>
              <a:t>Dual Source Vitamin C Serum</a:t>
            </a:r>
          </a:p>
        </p:txBody>
      </p:sp>
      <p:sp>
        <p:nvSpPr>
          <p:cNvPr id="7" name="Text Placeholder 6"/>
          <p:cNvSpPr>
            <a:spLocks noGrp="1"/>
          </p:cNvSpPr>
          <p:nvPr>
            <p:ph type="body" sz="quarter" idx="14"/>
          </p:nvPr>
        </p:nvSpPr>
        <p:spPr>
          <a:xfrm>
            <a:off x="616770" y="893756"/>
            <a:ext cx="6178582" cy="465138"/>
          </a:xfrm>
        </p:spPr>
        <p:txBody>
          <a:bodyPr/>
          <a:lstStyle/>
          <a:p>
            <a:r>
              <a:rPr lang="en-US" sz="1800" dirty="0">
                <a:solidFill>
                  <a:srgbClr val="9E3FA5"/>
                </a:solidFill>
              </a:rPr>
              <a:t>Aminopropyl Ascorbyl Phosphate + Sodium Ascorbate</a:t>
            </a:r>
          </a:p>
        </p:txBody>
      </p:sp>
      <p:sp>
        <p:nvSpPr>
          <p:cNvPr id="11" name="Text Placeholder 10"/>
          <p:cNvSpPr>
            <a:spLocks noGrp="1"/>
          </p:cNvSpPr>
          <p:nvPr>
            <p:ph type="body" sz="quarter" idx="17"/>
          </p:nvPr>
        </p:nvSpPr>
        <p:spPr/>
        <p:txBody>
          <a:bodyPr/>
          <a:lstStyle/>
          <a:p>
            <a:r>
              <a:rPr lang="en-US" dirty="0"/>
              <a:t>233</a:t>
            </a:r>
          </a:p>
        </p:txBody>
      </p:sp>
      <p:pic>
        <p:nvPicPr>
          <p:cNvPr id="14" name="Picture Placeholder 13">
            <a:extLst>
              <a:ext uri="{FF2B5EF4-FFF2-40B4-BE49-F238E27FC236}">
                <a16:creationId xmlns:a16="http://schemas.microsoft.com/office/drawing/2014/main" id="{D00D21E8-31A5-734E-ABAC-2F6F3798EE89}"/>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t="-1595" b="-1595"/>
          <a:stretch/>
        </p:blipFill>
        <p:spPr>
          <a:xfrm>
            <a:off x="5616191" y="893762"/>
            <a:ext cx="2969281" cy="5110037"/>
          </a:xfrm>
        </p:spPr>
      </p:pic>
    </p:spTree>
    <p:extLst>
      <p:ext uri="{BB962C8B-B14F-4D97-AF65-F5344CB8AC3E}">
        <p14:creationId xmlns:p14="http://schemas.microsoft.com/office/powerpoint/2010/main" val="364997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D72E87"/>
                </a:solidFill>
              </a:rPr>
              <a:t>Specialty Skincare</a:t>
            </a:r>
            <a:br>
              <a:rPr lang="en-US" sz="2400" dirty="0">
                <a:solidFill>
                  <a:srgbClr val="D72E87"/>
                </a:solidFill>
              </a:rPr>
            </a:br>
            <a:r>
              <a:rPr lang="en-US" sz="2400" dirty="0"/>
              <a:t>A Complete Charcoal Skin Care Regimen</a:t>
            </a:r>
          </a:p>
        </p:txBody>
      </p:sp>
      <p:sp>
        <p:nvSpPr>
          <p:cNvPr id="3" name="Content Placeholder 2"/>
          <p:cNvSpPr>
            <a:spLocks noGrp="1"/>
          </p:cNvSpPr>
          <p:nvPr>
            <p:ph idx="1"/>
          </p:nvPr>
        </p:nvSpPr>
        <p:spPr>
          <a:xfrm>
            <a:off x="628651" y="1981202"/>
            <a:ext cx="3282950" cy="4195763"/>
          </a:xfrm>
        </p:spPr>
        <p:txBody>
          <a:bodyPr>
            <a:normAutofit lnSpcReduction="10000"/>
          </a:bodyPr>
          <a:lstStyle/>
          <a:p>
            <a:pPr marL="0" indent="0">
              <a:buNone/>
            </a:pPr>
            <a:r>
              <a:rPr lang="en-US" sz="1800" b="1" dirty="0"/>
              <a:t>Detoxify, Moisturize, and Pore Minimize</a:t>
            </a:r>
          </a:p>
          <a:p>
            <a:pPr marL="0" indent="0">
              <a:buNone/>
            </a:pPr>
            <a:r>
              <a:rPr lang="en-US" sz="1400" dirty="0"/>
              <a:t>Our five charcoal products will help refresh, rejuvenate, moisturize and detoxify your skin from your head to your toes. </a:t>
            </a:r>
          </a:p>
          <a:p>
            <a:pPr marL="0" indent="0">
              <a:buNone/>
            </a:pPr>
            <a:r>
              <a:rPr lang="en-US" sz="1400" dirty="0"/>
              <a:t>Reviva’s new charcoal line consists of:</a:t>
            </a:r>
          </a:p>
          <a:p>
            <a:r>
              <a:rPr lang="en-US" sz="1400" dirty="0"/>
              <a:t>Bamboo Charcoal Pore Minimizing Mask - cleanses and exfoliates</a:t>
            </a:r>
          </a:p>
          <a:p>
            <a:r>
              <a:rPr lang="en-US" sz="1400" dirty="0"/>
              <a:t>Bamboo Charcoal Pore Minimizing Cleansing Gel - gentle deep cleansing</a:t>
            </a:r>
          </a:p>
          <a:p>
            <a:r>
              <a:rPr lang="en-US" sz="1400" dirty="0"/>
              <a:t>Coconut Charcoal &amp; White Lava Body Wash - all-over body cleansing</a:t>
            </a:r>
          </a:p>
          <a:p>
            <a:r>
              <a:rPr lang="en-US" sz="1400" dirty="0"/>
              <a:t>Coconut Charcoal Moisturizing Day Crème - soothe, firm, and tone</a:t>
            </a:r>
          </a:p>
          <a:p>
            <a:r>
              <a:rPr lang="en-US" sz="1400" dirty="0"/>
              <a:t>Activated Charcoal Time Release Night Crème </a:t>
            </a:r>
            <a:r>
              <a:rPr lang="mr-IN" sz="1400" dirty="0"/>
              <a:t>–</a:t>
            </a:r>
            <a:r>
              <a:rPr lang="en-US" sz="1400" dirty="0"/>
              <a:t> detoxifies heals with Activated Charcoal, Tea tree and more</a:t>
            </a:r>
          </a:p>
          <a:p>
            <a:pPr marL="0" indent="0">
              <a:buNone/>
            </a:pPr>
            <a:endParaRPr lang="en-US" sz="1400" dirty="0"/>
          </a:p>
        </p:txBody>
      </p:sp>
      <p:sp>
        <p:nvSpPr>
          <p:cNvPr id="4" name="Footer Placeholder 3"/>
          <p:cNvSpPr>
            <a:spLocks noGrp="1"/>
          </p:cNvSpPr>
          <p:nvPr>
            <p:ph type="ftr" sz="quarter" idx="11"/>
          </p:nvPr>
        </p:nvSpPr>
        <p:spPr/>
        <p:txBody>
          <a:bodyPr/>
          <a:lstStyle/>
          <a:p>
            <a:r>
              <a:rPr>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16</a:t>
            </a:fld>
            <a:endParaRPr lang="en-US">
              <a:ln>
                <a:solidFill>
                  <a:srgbClr val="E7E6E6">
                    <a:lumMod val="90000"/>
                  </a:srgbClr>
                </a:solidFill>
              </a:ln>
              <a:solidFill>
                <a:prstClr val="black">
                  <a:tint val="75000"/>
                </a:prstClr>
              </a:solidFill>
              <a:latin typeface="Calibri"/>
            </a:endParaRPr>
          </a:p>
        </p:txBody>
      </p:sp>
      <p:pic>
        <p:nvPicPr>
          <p:cNvPr id="8" name="Picture 7">
            <a:extLst>
              <a:ext uri="{FF2B5EF4-FFF2-40B4-BE49-F238E27FC236}">
                <a16:creationId xmlns:a16="http://schemas.microsoft.com/office/drawing/2014/main" id="{7CEC8E3D-C768-CD47-A500-B3069FE00E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7961" y="1051531"/>
            <a:ext cx="5021324" cy="5811824"/>
          </a:xfrm>
          <a:prstGeom prst="rect">
            <a:avLst/>
          </a:prstGeom>
          <a:noFill/>
          <a:ln>
            <a:noFill/>
          </a:ln>
        </p:spPr>
      </p:pic>
    </p:spTree>
    <p:extLst>
      <p:ext uri="{BB962C8B-B14F-4D97-AF65-F5344CB8AC3E}">
        <p14:creationId xmlns:p14="http://schemas.microsoft.com/office/powerpoint/2010/main" val="172568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Reviva Labs Skincare Collections</a:t>
            </a:r>
            <a:br>
              <a:rPr lang="en-US" sz="2800" dirty="0"/>
            </a:br>
            <a:r>
              <a:rPr lang="en-US" sz="2800" dirty="0"/>
              <a:t>Problem &amp; Solutions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0882836"/>
              </p:ext>
            </p:extLst>
          </p:nvPr>
        </p:nvGraphicFramePr>
        <p:xfrm>
          <a:off x="418862" y="1609471"/>
          <a:ext cx="8579889" cy="4328159"/>
        </p:xfrm>
        <a:graphic>
          <a:graphicData uri="http://schemas.openxmlformats.org/drawingml/2006/table">
            <a:tbl>
              <a:tblPr firstRow="1" bandRow="1">
                <a:tableStyleId>{2D5ABB26-0587-4C30-8999-92F81FD0307C}</a:tableStyleId>
              </a:tblPr>
              <a:tblGrid>
                <a:gridCol w="2175373">
                  <a:extLst>
                    <a:ext uri="{9D8B030D-6E8A-4147-A177-3AD203B41FA5}">
                      <a16:colId xmlns:a16="http://schemas.microsoft.com/office/drawing/2014/main" val="20000"/>
                    </a:ext>
                  </a:extLst>
                </a:gridCol>
                <a:gridCol w="1499792">
                  <a:extLst>
                    <a:ext uri="{9D8B030D-6E8A-4147-A177-3AD203B41FA5}">
                      <a16:colId xmlns:a16="http://schemas.microsoft.com/office/drawing/2014/main" val="20001"/>
                    </a:ext>
                  </a:extLst>
                </a:gridCol>
                <a:gridCol w="1013373">
                  <a:extLst>
                    <a:ext uri="{9D8B030D-6E8A-4147-A177-3AD203B41FA5}">
                      <a16:colId xmlns:a16="http://schemas.microsoft.com/office/drawing/2014/main" val="20002"/>
                    </a:ext>
                  </a:extLst>
                </a:gridCol>
                <a:gridCol w="1432233">
                  <a:extLst>
                    <a:ext uri="{9D8B030D-6E8A-4147-A177-3AD203B41FA5}">
                      <a16:colId xmlns:a16="http://schemas.microsoft.com/office/drawing/2014/main" val="20003"/>
                    </a:ext>
                  </a:extLst>
                </a:gridCol>
                <a:gridCol w="2459118">
                  <a:extLst>
                    <a:ext uri="{9D8B030D-6E8A-4147-A177-3AD203B41FA5}">
                      <a16:colId xmlns:a16="http://schemas.microsoft.com/office/drawing/2014/main" val="20004"/>
                    </a:ext>
                  </a:extLst>
                </a:gridCol>
              </a:tblGrid>
              <a:tr h="370840">
                <a:tc>
                  <a:txBody>
                    <a:bodyPr/>
                    <a:lstStyle/>
                    <a:p>
                      <a:pPr algn="ctr"/>
                      <a:r>
                        <a:rPr lang="en-US" sz="1800" b="1" dirty="0">
                          <a:solidFill>
                            <a:srgbClr val="44546A"/>
                          </a:solidFill>
                        </a:rPr>
                        <a:t>Problem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800" b="1" dirty="0">
                          <a:solidFill>
                            <a:srgbClr val="44546A"/>
                          </a:solidFill>
                        </a:rPr>
                        <a:t>                           Solutions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b="1" dirty="0">
                        <a:solidFill>
                          <a:srgbClr val="44546A"/>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65000">
                <a:tc>
                  <a:txBody>
                    <a:bodyPr/>
                    <a:lstStyle/>
                    <a:p>
                      <a:pPr algn="ctr"/>
                      <a:r>
                        <a:rPr lang="en-US" sz="1400" b="1" dirty="0">
                          <a:solidFill>
                            <a:schemeClr val="tx2"/>
                          </a:solidFill>
                        </a:rPr>
                        <a:t>Fine</a:t>
                      </a:r>
                      <a:r>
                        <a:rPr lang="en-US" sz="1400" b="1" baseline="0" dirty="0">
                          <a:solidFill>
                            <a:schemeClr val="tx2"/>
                          </a:solidFill>
                        </a:rPr>
                        <a:t> Lines &amp; Wrinkles</a:t>
                      </a:r>
                    </a:p>
                    <a:p>
                      <a:pPr algn="ctr"/>
                      <a:endParaRPr lang="en-US" sz="1400" b="1" dirty="0">
                        <a:solidFill>
                          <a:schemeClr val="tx2"/>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chemeClr val="accent6">
                              <a:lumMod val="75000"/>
                            </a:schemeClr>
                          </a:solidFill>
                        </a:rPr>
                        <a:t>Firming</a:t>
                      </a:r>
                      <a:r>
                        <a:rPr lang="en-US" sz="1400" b="0" baseline="0" dirty="0">
                          <a:solidFill>
                            <a:schemeClr val="accent6">
                              <a:lumMod val="75000"/>
                            </a:schemeClr>
                          </a:solidFill>
                        </a:rPr>
                        <a:t> </a:t>
                      </a:r>
                    </a:p>
                    <a:p>
                      <a:pPr algn="ctr"/>
                      <a:r>
                        <a:rPr lang="en-US" sz="1400" b="0" baseline="0" dirty="0">
                          <a:solidFill>
                            <a:schemeClr val="accent6">
                              <a:lumMod val="75000"/>
                            </a:schemeClr>
                          </a:solidFill>
                        </a:rPr>
                        <a:t>Collection</a:t>
                      </a:r>
                      <a:endParaRPr lang="en-US" sz="1400" b="0" dirty="0">
                        <a:solidFill>
                          <a:schemeClr val="accent6">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90529E"/>
                          </a:solidFill>
                        </a:rPr>
                        <a:t>Anti-Aging</a:t>
                      </a:r>
                      <a:r>
                        <a:rPr lang="en-US" sz="1400" b="0" baseline="0" dirty="0">
                          <a:solidFill>
                            <a:srgbClr val="90529E"/>
                          </a:solidFill>
                        </a:rPr>
                        <a:t>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2E6BB4"/>
                          </a:solidFill>
                        </a:rPr>
                        <a:t>Hyaluronic</a:t>
                      </a:r>
                      <a:r>
                        <a:rPr lang="en-US" sz="1400" b="0" baseline="0" dirty="0">
                          <a:solidFill>
                            <a:srgbClr val="2E6BB4"/>
                          </a:solidFill>
                        </a:rPr>
                        <a:t> Acid Serum</a:t>
                      </a:r>
                      <a:endParaRPr lang="en-US" sz="1400" b="0" dirty="0">
                        <a:solidFill>
                          <a:srgbClr val="2E6BB4"/>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endParaRPr lang="en-US" sz="1400" b="0" dirty="0">
                        <a:solidFill>
                          <a:srgbClr val="A91B46"/>
                        </a:solidFill>
                      </a:endParaRPr>
                    </a:p>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a:solidFill>
                            <a:srgbClr val="A91B46"/>
                          </a:solidFill>
                        </a:rPr>
                        <a:t>Light Skin Peel Mild Exfoliant</a:t>
                      </a:r>
                      <a:endParaRPr lang="en-US" sz="1400" b="0" dirty="0">
                        <a:solidFill>
                          <a:schemeClr val="accent4">
                            <a:lumMod val="75000"/>
                          </a:schemeClr>
                        </a:solidFill>
                      </a:endParaRPr>
                    </a:p>
                    <a:p>
                      <a:pPr algn="ctr"/>
                      <a:r>
                        <a:rPr lang="en-US" sz="1400" b="0" dirty="0">
                          <a:solidFill>
                            <a:schemeClr val="accent4">
                              <a:lumMod val="75000"/>
                            </a:schemeClr>
                          </a:solidFill>
                        </a:rPr>
                        <a:t>SPF</a:t>
                      </a:r>
                      <a:r>
                        <a:rPr lang="en-US" sz="1400" b="0" baseline="0" dirty="0">
                          <a:solidFill>
                            <a:schemeClr val="accent4">
                              <a:lumMod val="75000"/>
                            </a:schemeClr>
                          </a:solidFill>
                        </a:rPr>
                        <a:t> 25 Sun Protective Moisturizer</a:t>
                      </a:r>
                      <a:endParaRPr lang="en-US" sz="1400" b="0" dirty="0">
                        <a:solidFill>
                          <a:schemeClr val="accent4">
                            <a:lumMod val="75000"/>
                          </a:schemeClr>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1400" b="1" dirty="0">
                          <a:solidFill>
                            <a:schemeClr val="tx2"/>
                          </a:solidFill>
                        </a:rPr>
                        <a:t>Uneven,</a:t>
                      </a:r>
                      <a:r>
                        <a:rPr lang="en-US" sz="1400" b="1" baseline="0" dirty="0">
                          <a:solidFill>
                            <a:schemeClr val="tx2"/>
                          </a:solidFill>
                        </a:rPr>
                        <a:t> dull s</a:t>
                      </a:r>
                      <a:r>
                        <a:rPr lang="en-US" sz="1400" b="1" dirty="0">
                          <a:solidFill>
                            <a:schemeClr val="tx2"/>
                          </a:solidFill>
                        </a:rPr>
                        <a:t>kin tone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FF6600"/>
                          </a:solidFill>
                        </a:rPr>
                        <a:t>Brightening 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90529E"/>
                          </a:solidFill>
                        </a:rPr>
                        <a:t>Anti-Aging Trio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r>
                        <a:rPr lang="en-US" sz="1400" b="0" baseline="0" dirty="0">
                          <a:solidFill>
                            <a:srgbClr val="A91B46"/>
                          </a:solidFill>
                        </a:rPr>
                        <a:t>Light Skin Peel Mild Exfoliant</a:t>
                      </a:r>
                    </a:p>
                    <a:p>
                      <a:pPr algn="ctr"/>
                      <a:r>
                        <a:rPr lang="en-US" sz="1400" b="0" dirty="0">
                          <a:solidFill>
                            <a:schemeClr val="accent4">
                              <a:lumMod val="75000"/>
                            </a:schemeClr>
                          </a:solidFill>
                        </a:rPr>
                        <a:t>SPF</a:t>
                      </a:r>
                      <a:r>
                        <a:rPr lang="en-US" sz="1400" b="0" baseline="0" dirty="0">
                          <a:solidFill>
                            <a:schemeClr val="accent4">
                              <a:lumMod val="75000"/>
                            </a:schemeClr>
                          </a:solidFill>
                        </a:rPr>
                        <a:t> 25 Sun Protective Moisturizer</a:t>
                      </a:r>
                      <a:endParaRPr lang="en-US" sz="1400" b="0" dirty="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1400" b="1" dirty="0">
                          <a:solidFill>
                            <a:schemeClr val="tx2"/>
                          </a:solidFill>
                        </a:rPr>
                        <a:t>Dark Spots, discoloration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FF6600"/>
                          </a:solidFill>
                        </a:rPr>
                        <a:t>Brightening</a:t>
                      </a:r>
                      <a:r>
                        <a:rPr lang="en-US" sz="1400" b="0" baseline="0" dirty="0">
                          <a:solidFill>
                            <a:srgbClr val="FF6600"/>
                          </a:solidFill>
                        </a:rPr>
                        <a:t> Collection</a:t>
                      </a:r>
                      <a:endParaRPr lang="en-US" sz="1400" b="0" dirty="0">
                        <a:solidFill>
                          <a:srgbClr val="FF66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90529E"/>
                          </a:solidFill>
                        </a:rPr>
                        <a:t>Anti-Aging Trio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r>
                        <a:rPr lang="en-US" sz="1400" b="0" baseline="0" dirty="0">
                          <a:solidFill>
                            <a:srgbClr val="A91B46"/>
                          </a:solidFill>
                        </a:rPr>
                        <a:t>Light Skin Peel Mild Exfoliant</a:t>
                      </a:r>
                    </a:p>
                    <a:p>
                      <a:pPr algn="ctr"/>
                      <a:r>
                        <a:rPr lang="en-US" sz="1400" b="0" dirty="0">
                          <a:solidFill>
                            <a:schemeClr val="accent4">
                              <a:lumMod val="75000"/>
                            </a:schemeClr>
                          </a:solidFill>
                        </a:rPr>
                        <a:t>SPF</a:t>
                      </a:r>
                      <a:r>
                        <a:rPr lang="en-US" sz="1400" b="0" baseline="0" dirty="0">
                          <a:solidFill>
                            <a:schemeClr val="accent4">
                              <a:lumMod val="75000"/>
                            </a:schemeClr>
                          </a:solidFill>
                        </a:rPr>
                        <a:t> 25 Sun Protective Moisturizer</a:t>
                      </a:r>
                      <a:endParaRPr lang="en-US" sz="1400" b="0" dirty="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1400" b="1" dirty="0">
                          <a:solidFill>
                            <a:schemeClr val="tx2"/>
                          </a:solidFill>
                        </a:rPr>
                        <a:t>Rough</a:t>
                      </a:r>
                      <a:r>
                        <a:rPr lang="en-US" sz="1400" b="1" baseline="0" dirty="0">
                          <a:solidFill>
                            <a:schemeClr val="tx2"/>
                          </a:solidFill>
                        </a:rPr>
                        <a:t> texture, flakiness, dehydrated, sensitive</a:t>
                      </a:r>
                      <a:endParaRPr lang="en-US" sz="1400" b="1" dirty="0">
                        <a:solidFill>
                          <a:schemeClr val="tx2"/>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2E6BB4"/>
                          </a:solidFill>
                        </a:rPr>
                        <a:t>Hydrating 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90529E"/>
                          </a:solidFill>
                        </a:rPr>
                        <a:t>Anti-Aging Trio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a:solidFill>
                            <a:srgbClr val="A91B46"/>
                          </a:solidFill>
                        </a:rPr>
                        <a:t>Light Skin Peel Mild Exfoliant</a:t>
                      </a:r>
                    </a:p>
                    <a:p>
                      <a:pPr algn="ctr"/>
                      <a:r>
                        <a:rPr lang="en-US" sz="1400" b="0" dirty="0">
                          <a:solidFill>
                            <a:schemeClr val="accent4">
                              <a:lumMod val="75000"/>
                            </a:schemeClr>
                          </a:solidFill>
                        </a:rPr>
                        <a:t>SPF</a:t>
                      </a:r>
                      <a:r>
                        <a:rPr lang="en-US" sz="1400" b="0" baseline="0" dirty="0">
                          <a:solidFill>
                            <a:schemeClr val="accent4">
                              <a:lumMod val="75000"/>
                            </a:schemeClr>
                          </a:solidFill>
                        </a:rPr>
                        <a:t> 25 Sun Protective Moisturizer</a:t>
                      </a:r>
                      <a:endParaRPr lang="en-US" sz="1400" b="0" dirty="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1400" b="1" baseline="0" dirty="0">
                          <a:solidFill>
                            <a:schemeClr val="tx2"/>
                          </a:solidFill>
                        </a:rPr>
                        <a:t>Lack of firmness/tone, wrinkles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baseline="0" dirty="0">
                          <a:solidFill>
                            <a:schemeClr val="accent6">
                              <a:lumMod val="75000"/>
                            </a:schemeClr>
                          </a:solidFill>
                        </a:rPr>
                        <a:t>Firming </a:t>
                      </a:r>
                    </a:p>
                    <a:p>
                      <a:pPr algn="ctr"/>
                      <a:r>
                        <a:rPr lang="en-US" sz="1400" b="0" baseline="0" dirty="0">
                          <a:solidFill>
                            <a:schemeClr val="accent6">
                              <a:lumMod val="75000"/>
                            </a:schemeClr>
                          </a:solidFill>
                        </a:rPr>
                        <a:t>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90529E"/>
                          </a:solidFill>
                        </a:rPr>
                        <a:t>Anti-Aging</a:t>
                      </a:r>
                      <a:r>
                        <a:rPr lang="en-US" sz="1400" b="0" baseline="0" dirty="0">
                          <a:solidFill>
                            <a:srgbClr val="90529E"/>
                          </a:solidFill>
                        </a:rPr>
                        <a:t>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2E6BB4"/>
                          </a:solidFill>
                        </a:rPr>
                        <a:t>Collagen Serum &amp; Collagen</a:t>
                      </a:r>
                      <a:r>
                        <a:rPr lang="en-US" sz="1400" b="0" baseline="0" dirty="0">
                          <a:solidFill>
                            <a:srgbClr val="2E6BB4"/>
                          </a:solidFill>
                        </a:rPr>
                        <a:t> Night Crème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a:solidFill>
                            <a:srgbClr val="A91B46"/>
                          </a:solidFill>
                        </a:rPr>
                        <a:t>Light Skin Peel Mild Exfoliant</a:t>
                      </a:r>
                    </a:p>
                    <a:p>
                      <a:pPr algn="ctr"/>
                      <a:r>
                        <a:rPr lang="en-US" sz="1400" b="0" dirty="0">
                          <a:solidFill>
                            <a:schemeClr val="accent4">
                              <a:lumMod val="75000"/>
                            </a:schemeClr>
                          </a:solidFill>
                        </a:rPr>
                        <a:t>SPF</a:t>
                      </a:r>
                      <a:r>
                        <a:rPr lang="en-US" sz="1400" b="0" baseline="0" dirty="0">
                          <a:solidFill>
                            <a:schemeClr val="accent4">
                              <a:lumMod val="75000"/>
                            </a:schemeClr>
                          </a:solidFill>
                        </a:rPr>
                        <a:t> 25 Sun Protective Moisturizer</a:t>
                      </a:r>
                      <a:endParaRPr lang="en-US" sz="1400" b="0" baseline="0" dirty="0">
                        <a:solidFill>
                          <a:srgbClr val="2E6BB4"/>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ooter Placeholder 3"/>
          <p:cNvSpPr>
            <a:spLocks noGrp="1"/>
          </p:cNvSpPr>
          <p:nvPr>
            <p:ph type="ftr" sz="quarter" idx="11"/>
          </p:nvPr>
        </p:nvSpPr>
        <p:spPr>
          <a:xfrm>
            <a:off x="4589225" y="6492887"/>
            <a:ext cx="3086100" cy="365125"/>
          </a:xfrm>
        </p:spPr>
        <p:txBody>
          <a:bodyPr/>
          <a:lstStyle/>
          <a:p>
            <a:r>
              <a:rPr sz="800"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a:xfrm>
            <a:off x="616776" y="6356443"/>
            <a:ext cx="531719"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17</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414271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l="180" t="-523" r="31012" b="8395"/>
          <a:stretch/>
        </p:blipFill>
        <p:spPr>
          <a:xfrm>
            <a:off x="0" y="0"/>
            <a:ext cx="9144000" cy="4886035"/>
          </a:xfrm>
        </p:spPr>
      </p:pic>
      <p:sp>
        <p:nvSpPr>
          <p:cNvPr id="4" name="Title 3"/>
          <p:cNvSpPr>
            <a:spLocks noGrp="1"/>
          </p:cNvSpPr>
          <p:nvPr>
            <p:ph type="title"/>
          </p:nvPr>
        </p:nvSpPr>
        <p:spPr>
          <a:xfrm>
            <a:off x="864744" y="5437893"/>
            <a:ext cx="5755960" cy="926219"/>
          </a:xfrm>
        </p:spPr>
        <p:txBody>
          <a:bodyPr anchor="ctr" anchorCtr="0">
            <a:normAutofit/>
          </a:bodyPr>
          <a:lstStyle/>
          <a:p>
            <a:pPr algn="l"/>
            <a:r>
              <a:rPr lang="en-US" sz="2800" i="1" dirty="0"/>
              <a:t>Natural Skin Care For All Skin Types</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585" y="5239222"/>
            <a:ext cx="1177080" cy="1323561"/>
          </a:xfrm>
          <a:prstGeom prst="rect">
            <a:avLst/>
          </a:prstGeom>
        </p:spPr>
      </p:pic>
    </p:spTree>
    <p:extLst>
      <p:ext uri="{BB962C8B-B14F-4D97-AF65-F5344CB8AC3E}">
        <p14:creationId xmlns:p14="http://schemas.microsoft.com/office/powerpoint/2010/main" val="881031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History of Great Natural Skin Care</a:t>
            </a:r>
          </a:p>
        </p:txBody>
      </p:sp>
      <p:sp>
        <p:nvSpPr>
          <p:cNvPr id="4" name="Footer Placeholder 3"/>
          <p:cNvSpPr>
            <a:spLocks noGrp="1"/>
          </p:cNvSpPr>
          <p:nvPr>
            <p:ph type="ftr" sz="quarter" idx="11"/>
          </p:nvPr>
        </p:nvSpPr>
        <p:spPr/>
        <p:txBody>
          <a:bodyPr/>
          <a:lstStyle/>
          <a:p>
            <a:r>
              <a:rPr sz="9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2</a:t>
            </a:fld>
            <a:endParaRPr lang="en-US">
              <a:ln>
                <a:solidFill>
                  <a:srgbClr val="E7E6E6">
                    <a:lumMod val="90000"/>
                  </a:srgbClr>
                </a:solidFill>
              </a:ln>
              <a:solidFill>
                <a:prstClr val="black">
                  <a:tint val="75000"/>
                </a:prstClr>
              </a:solidFill>
              <a:latin typeface="Calibri"/>
            </a:endParaRPr>
          </a:p>
        </p:txBody>
      </p:sp>
      <p:sp>
        <p:nvSpPr>
          <p:cNvPr id="8" name="TextBox 7"/>
          <p:cNvSpPr txBox="1"/>
          <p:nvPr/>
        </p:nvSpPr>
        <p:spPr>
          <a:xfrm>
            <a:off x="310768" y="3418029"/>
            <a:ext cx="6418028" cy="2062103"/>
          </a:xfrm>
          <a:prstGeom prst="rect">
            <a:avLst/>
          </a:prstGeom>
          <a:noFill/>
        </p:spPr>
        <p:txBody>
          <a:bodyPr wrap="square" rtlCol="0">
            <a:spAutoFit/>
          </a:bodyPr>
          <a:lstStyle/>
          <a:p>
            <a:pPr>
              <a:spcAft>
                <a:spcPts val="1200"/>
              </a:spcAft>
            </a:pPr>
            <a:r>
              <a:rPr lang="en-US" sz="1200" dirty="0">
                <a:solidFill>
                  <a:prstClr val="black"/>
                </a:solidFill>
                <a:latin typeface="Calibri"/>
              </a:rPr>
              <a:t>Reviva Labs was established by Steven Strassler in 1973.  As one of the first licensed aestheticians in the United States, Mr. Strassler combined his training with his interest in natural ingredients to create a new approach to skincare </a:t>
            </a:r>
            <a:r>
              <a:rPr lang="mr-IN" sz="1200" dirty="0">
                <a:solidFill>
                  <a:prstClr val="black"/>
                </a:solidFill>
                <a:latin typeface="Mangal"/>
              </a:rPr>
              <a:t>–</a:t>
            </a:r>
            <a:r>
              <a:rPr lang="en-US" sz="1200" dirty="0">
                <a:solidFill>
                  <a:prstClr val="black"/>
                </a:solidFill>
                <a:latin typeface="Calibri"/>
              </a:rPr>
              <a:t> a line of </a:t>
            </a:r>
            <a:r>
              <a:rPr lang="en-US" sz="1200" i="1" dirty="0">
                <a:solidFill>
                  <a:prstClr val="black"/>
                </a:solidFill>
                <a:latin typeface="Calibri"/>
              </a:rPr>
              <a:t>individual</a:t>
            </a:r>
            <a:r>
              <a:rPr lang="en-US" sz="1200" dirty="0">
                <a:solidFill>
                  <a:prstClr val="black"/>
                </a:solidFill>
                <a:latin typeface="Calibri"/>
              </a:rPr>
              <a:t> products for </a:t>
            </a:r>
            <a:r>
              <a:rPr lang="en-US" sz="1200" i="1" dirty="0">
                <a:solidFill>
                  <a:prstClr val="black"/>
                </a:solidFill>
                <a:latin typeface="Calibri"/>
              </a:rPr>
              <a:t>individual</a:t>
            </a:r>
            <a:r>
              <a:rPr lang="en-US" sz="1200" dirty="0">
                <a:solidFill>
                  <a:prstClr val="black"/>
                </a:solidFill>
                <a:latin typeface="Calibri"/>
              </a:rPr>
              <a:t> skin care needs. </a:t>
            </a:r>
          </a:p>
          <a:p>
            <a:pPr>
              <a:spcAft>
                <a:spcPts val="1200"/>
              </a:spcAft>
            </a:pPr>
            <a:r>
              <a:rPr lang="en-US" sz="1200" dirty="0">
                <a:solidFill>
                  <a:prstClr val="black"/>
                </a:solidFill>
                <a:latin typeface="Calibri"/>
              </a:rPr>
              <a:t>For the next 45 years, Reviva Labs has continued to be at the forefront of the natural skin care industry - formulating natural solutions to individual skin care need and pioneering innovations and “firsts” such as a non-chemical exfoliation (Light Skin Peel), the use of topical trace minerals as a catalyst for absorption, promoting the use of Elastin in the US, combining Hyaluronic Acid and Glycogen for a new ‘Intercellular’ approach in skin care and much more.  </a:t>
            </a:r>
          </a:p>
          <a:p>
            <a:pPr>
              <a:spcAft>
                <a:spcPts val="1200"/>
              </a:spcAft>
            </a:pPr>
            <a:r>
              <a:rPr lang="en-US" sz="1200" b="1" i="1" dirty="0">
                <a:solidFill>
                  <a:srgbClr val="FF289C"/>
                </a:solidFill>
                <a:latin typeface="Calibri"/>
              </a:rPr>
              <a:t>And, we’re not slowing down anytime soon!</a:t>
            </a:r>
          </a:p>
        </p:txBody>
      </p:sp>
      <p:pic>
        <p:nvPicPr>
          <p:cNvPr id="7" name="Picture 6">
            <a:extLst>
              <a:ext uri="{FF2B5EF4-FFF2-40B4-BE49-F238E27FC236}">
                <a16:creationId xmlns:a16="http://schemas.microsoft.com/office/drawing/2014/main" id="{4FF8A11B-95F6-5643-9767-3800239C1A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80000">
            <a:off x="6127741" y="4419834"/>
            <a:ext cx="2744216" cy="1937639"/>
          </a:xfrm>
          <a:prstGeom prst="rect">
            <a:avLst/>
          </a:prstGeom>
        </p:spPr>
      </p:pic>
      <p:pic>
        <p:nvPicPr>
          <p:cNvPr id="9" name="Content Placeholder 8"/>
          <p:cNvPicPr>
            <a:picLocks noGrp="1" noChangeAspect="1"/>
          </p:cNvPicPr>
          <p:nvPr>
            <p:ph idx="1"/>
          </p:nvPr>
        </p:nvPicPr>
        <p:blipFill>
          <a:blip r:embed="rId4"/>
          <a:stretch>
            <a:fillRect/>
          </a:stretch>
        </p:blipFill>
        <p:spPr>
          <a:xfrm>
            <a:off x="288830" y="1948874"/>
            <a:ext cx="8507580" cy="1062182"/>
          </a:xfrm>
        </p:spPr>
      </p:pic>
    </p:spTree>
    <p:extLst>
      <p:ext uri="{BB962C8B-B14F-4D97-AF65-F5344CB8AC3E}">
        <p14:creationId xmlns:p14="http://schemas.microsoft.com/office/powerpoint/2010/main" val="32070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Natural Skin Care Even Easier</a:t>
            </a:r>
          </a:p>
        </p:txBody>
      </p:sp>
      <p:sp>
        <p:nvSpPr>
          <p:cNvPr id="3" name="Content Placeholder 2"/>
          <p:cNvSpPr>
            <a:spLocks noGrp="1"/>
          </p:cNvSpPr>
          <p:nvPr>
            <p:ph idx="1"/>
          </p:nvPr>
        </p:nvSpPr>
        <p:spPr>
          <a:xfrm>
            <a:off x="628652" y="1650050"/>
            <a:ext cx="3960573" cy="5071465"/>
          </a:xfrm>
        </p:spPr>
        <p:txBody>
          <a:bodyPr>
            <a:normAutofit/>
          </a:bodyPr>
          <a:lstStyle/>
          <a:p>
            <a:pPr marL="0" indent="0">
              <a:buNone/>
            </a:pPr>
            <a:r>
              <a:rPr lang="en-US" sz="2200" b="1" u="sng" dirty="0"/>
              <a:t>What sets us apart</a:t>
            </a:r>
            <a:r>
              <a:rPr lang="en-US" sz="2200" b="1" dirty="0"/>
              <a:t>:</a:t>
            </a:r>
            <a:endParaRPr lang="en-US" sz="1200" b="1" dirty="0"/>
          </a:p>
          <a:p>
            <a:r>
              <a:rPr lang="en-US" sz="1700" b="1" dirty="0">
                <a:solidFill>
                  <a:srgbClr val="FF289C"/>
                </a:solidFill>
              </a:rPr>
              <a:t>Solution based skincare </a:t>
            </a:r>
          </a:p>
          <a:p>
            <a:pPr marL="0" indent="0">
              <a:buNone/>
            </a:pPr>
            <a:r>
              <a:rPr lang="en-US" sz="1400" dirty="0"/>
              <a:t>Reviva products are organized into easy to identify ‘categories of concern’ with compatible skin types clearly indicated on the packages</a:t>
            </a:r>
            <a:endParaRPr lang="en-US" sz="900" b="1" dirty="0"/>
          </a:p>
          <a:p>
            <a:r>
              <a:rPr lang="en-US" sz="1700" b="1" dirty="0">
                <a:solidFill>
                  <a:srgbClr val="FF289C"/>
                </a:solidFill>
              </a:rPr>
              <a:t>Concept of layering </a:t>
            </a:r>
          </a:p>
          <a:p>
            <a:pPr marL="0" indent="0">
              <a:buNone/>
            </a:pPr>
            <a:r>
              <a:rPr lang="en-US" sz="1400" dirty="0"/>
              <a:t>Reviva products are designed to work synergistically to enhance and effectively address multiple concerns and skincare needs. </a:t>
            </a:r>
            <a:endParaRPr lang="en-US" sz="800" dirty="0"/>
          </a:p>
          <a:p>
            <a:r>
              <a:rPr lang="en-US" sz="1700" b="1" dirty="0">
                <a:solidFill>
                  <a:srgbClr val="FF289C"/>
                </a:solidFill>
              </a:rPr>
              <a:t>Decades of experience launching innovative ingredients</a:t>
            </a:r>
          </a:p>
          <a:p>
            <a:pPr marL="0" indent="0">
              <a:buNone/>
            </a:pPr>
            <a:r>
              <a:rPr lang="en-US" sz="1400" dirty="0"/>
              <a:t>Reviva Labs has a history of being first to market with new and effective skincare ingredients that work.  Each formula undergoes extensive review and testing before being  introduced: skin sensitivity, stability, effectiveness, and potency are all examined over the course of months (or years) during development.</a:t>
            </a:r>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a:t>
            </a:r>
            <a:r>
              <a:rPr sz="900"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3</a:t>
            </a:fld>
            <a:endParaRPr lang="en-US">
              <a:ln>
                <a:solidFill>
                  <a:srgbClr val="E7E6E6">
                    <a:lumMod val="90000"/>
                  </a:srgbClr>
                </a:solidFill>
              </a:ln>
              <a:solidFill>
                <a:prstClr val="black">
                  <a:tint val="75000"/>
                </a:prstClr>
              </a:solidFill>
              <a:latin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793">
            <a:off x="4680983" y="1427324"/>
            <a:ext cx="4459224" cy="3510661"/>
          </a:xfrm>
          <a:prstGeom prst="rect">
            <a:avLst/>
          </a:prstGeom>
          <a:ln>
            <a:solidFill>
              <a:schemeClr val="bg2">
                <a:lumMod val="90000"/>
              </a:schemeClr>
            </a:solidFill>
          </a:ln>
          <a:effectLst>
            <a:outerShdw blurRad="50800" dist="76200" dir="2700000" algn="tl" rotWithShape="0">
              <a:prstClr val="black">
                <a:alpha val="15000"/>
              </a:prstClr>
            </a:outerShdw>
          </a:effectLst>
        </p:spPr>
      </p:pic>
    </p:spTree>
    <p:extLst>
      <p:ext uri="{BB962C8B-B14F-4D97-AF65-F5344CB8AC3E}">
        <p14:creationId xmlns:p14="http://schemas.microsoft.com/office/powerpoint/2010/main" val="291599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D914492-3437-6F46-9462-F6EF466449C7}"/>
              </a:ext>
            </a:extLst>
          </p:cNvPr>
          <p:cNvGrpSpPr/>
          <p:nvPr/>
        </p:nvGrpSpPr>
        <p:grpSpPr>
          <a:xfrm>
            <a:off x="0" y="1"/>
            <a:ext cx="9144000" cy="3359886"/>
            <a:chOff x="0" y="1381539"/>
            <a:chExt cx="6096268" cy="4631635"/>
          </a:xfrm>
        </p:grpSpPr>
        <p:sp>
          <p:nvSpPr>
            <p:cNvPr id="4" name="Rectangle 3">
              <a:extLst>
                <a:ext uri="{FF2B5EF4-FFF2-40B4-BE49-F238E27FC236}">
                  <a16:creationId xmlns:a16="http://schemas.microsoft.com/office/drawing/2014/main" id="{B72486DC-02F7-7342-AAA2-299225B8BE6D}"/>
                </a:ext>
              </a:extLst>
            </p:cNvPr>
            <p:cNvSpPr/>
            <p:nvPr/>
          </p:nvSpPr>
          <p:spPr>
            <a:xfrm>
              <a:off x="0" y="1381539"/>
              <a:ext cx="1524469" cy="4631635"/>
            </a:xfrm>
            <a:prstGeom prst="rect">
              <a:avLst/>
            </a:prstGeom>
            <a:solidFill>
              <a:srgbClr val="A35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a:extLst>
                <a:ext uri="{FF2B5EF4-FFF2-40B4-BE49-F238E27FC236}">
                  <a16:creationId xmlns:a16="http://schemas.microsoft.com/office/drawing/2014/main" id="{8CB90481-054A-0640-91BD-B497FFAF6D40}"/>
                </a:ext>
              </a:extLst>
            </p:cNvPr>
            <p:cNvSpPr/>
            <p:nvPr/>
          </p:nvSpPr>
          <p:spPr>
            <a:xfrm>
              <a:off x="1523933" y="1381539"/>
              <a:ext cx="1524469" cy="4631635"/>
            </a:xfrm>
            <a:prstGeom prst="rect">
              <a:avLst/>
            </a:prstGeom>
            <a:solidFill>
              <a:srgbClr val="FF9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a:extLst>
                <a:ext uri="{FF2B5EF4-FFF2-40B4-BE49-F238E27FC236}">
                  <a16:creationId xmlns:a16="http://schemas.microsoft.com/office/drawing/2014/main" id="{844346D6-E994-5C4A-914A-270C51077BEC}"/>
                </a:ext>
              </a:extLst>
            </p:cNvPr>
            <p:cNvSpPr/>
            <p:nvPr/>
          </p:nvSpPr>
          <p:spPr>
            <a:xfrm>
              <a:off x="3047866" y="1381539"/>
              <a:ext cx="1524469" cy="4631635"/>
            </a:xfrm>
            <a:prstGeom prst="rect">
              <a:avLst/>
            </a:prstGeom>
            <a:solidFill>
              <a:srgbClr val="FFB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a:extLst>
                <a:ext uri="{FF2B5EF4-FFF2-40B4-BE49-F238E27FC236}">
                  <a16:creationId xmlns:a16="http://schemas.microsoft.com/office/drawing/2014/main" id="{EE15618A-6D1A-A54D-BFD4-3EFA46C0D3A2}"/>
                </a:ext>
              </a:extLst>
            </p:cNvPr>
            <p:cNvSpPr/>
            <p:nvPr/>
          </p:nvSpPr>
          <p:spPr>
            <a:xfrm>
              <a:off x="4571799" y="1381539"/>
              <a:ext cx="1524469" cy="4631635"/>
            </a:xfrm>
            <a:prstGeom prst="rect">
              <a:avLst/>
            </a:prstGeom>
            <a:solidFill>
              <a:srgbClr val="6BC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26" name="Group 25">
            <a:extLst>
              <a:ext uri="{FF2B5EF4-FFF2-40B4-BE49-F238E27FC236}">
                <a16:creationId xmlns:a16="http://schemas.microsoft.com/office/drawing/2014/main" id="{0851632D-0F0D-5849-A02A-B8E782684795}"/>
              </a:ext>
            </a:extLst>
          </p:cNvPr>
          <p:cNvGrpSpPr/>
          <p:nvPr/>
        </p:nvGrpSpPr>
        <p:grpSpPr>
          <a:xfrm>
            <a:off x="0" y="3359892"/>
            <a:ext cx="9144000" cy="3498113"/>
            <a:chOff x="6095732" y="1381539"/>
            <a:chExt cx="6096268" cy="4631635"/>
          </a:xfrm>
        </p:grpSpPr>
        <p:sp>
          <p:nvSpPr>
            <p:cNvPr id="9" name="Rectangle 8">
              <a:extLst>
                <a:ext uri="{FF2B5EF4-FFF2-40B4-BE49-F238E27FC236}">
                  <a16:creationId xmlns:a16="http://schemas.microsoft.com/office/drawing/2014/main" id="{0D45C5EF-DCAE-524C-9A91-7C4FF2FB1014}"/>
                </a:ext>
              </a:extLst>
            </p:cNvPr>
            <p:cNvSpPr/>
            <p:nvPr/>
          </p:nvSpPr>
          <p:spPr>
            <a:xfrm>
              <a:off x="6095732" y="1381539"/>
              <a:ext cx="1524469" cy="4631635"/>
            </a:xfrm>
            <a:prstGeom prst="rect">
              <a:avLst/>
            </a:prstGeom>
            <a:solidFill>
              <a:srgbClr val="31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Rectangle 9">
              <a:extLst>
                <a:ext uri="{FF2B5EF4-FFF2-40B4-BE49-F238E27FC236}">
                  <a16:creationId xmlns:a16="http://schemas.microsoft.com/office/drawing/2014/main" id="{C0E4D5FF-ED96-7E46-8F6E-215A0C418331}"/>
                </a:ext>
              </a:extLst>
            </p:cNvPr>
            <p:cNvSpPr/>
            <p:nvPr/>
          </p:nvSpPr>
          <p:spPr>
            <a:xfrm>
              <a:off x="7619665" y="1381539"/>
              <a:ext cx="1524469" cy="4631635"/>
            </a:xfrm>
            <a:prstGeom prst="rect">
              <a:avLst/>
            </a:prstGeom>
            <a:solidFill>
              <a:srgbClr val="D85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Rectangle 10">
              <a:extLst>
                <a:ext uri="{FF2B5EF4-FFF2-40B4-BE49-F238E27FC236}">
                  <a16:creationId xmlns:a16="http://schemas.microsoft.com/office/drawing/2014/main" id="{098AFBB8-FC57-7F4E-B031-03BD6D881A3A}"/>
                </a:ext>
              </a:extLst>
            </p:cNvPr>
            <p:cNvSpPr/>
            <p:nvPr/>
          </p:nvSpPr>
          <p:spPr>
            <a:xfrm>
              <a:off x="9143598" y="1381539"/>
              <a:ext cx="1524469" cy="4631635"/>
            </a:xfrm>
            <a:prstGeom prst="rect">
              <a:avLst/>
            </a:prstGeom>
            <a:solidFill>
              <a:srgbClr val="00B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Rectangle 11">
              <a:extLst>
                <a:ext uri="{FF2B5EF4-FFF2-40B4-BE49-F238E27FC236}">
                  <a16:creationId xmlns:a16="http://schemas.microsoft.com/office/drawing/2014/main" id="{48250DAA-759B-F540-A8DF-3A1BEB1BC98F}"/>
                </a:ext>
              </a:extLst>
            </p:cNvPr>
            <p:cNvSpPr/>
            <p:nvPr/>
          </p:nvSpPr>
          <p:spPr>
            <a:xfrm>
              <a:off x="10667531" y="1381539"/>
              <a:ext cx="1524469" cy="4631635"/>
            </a:xfrm>
            <a:prstGeom prst="rect">
              <a:avLst/>
            </a:prstGeom>
            <a:solidFill>
              <a:srgbClr val="EC8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pic>
        <p:nvPicPr>
          <p:cNvPr id="35" name="Picture 34">
            <a:extLst>
              <a:ext uri="{FF2B5EF4-FFF2-40B4-BE49-F238E27FC236}">
                <a16:creationId xmlns:a16="http://schemas.microsoft.com/office/drawing/2014/main" id="{A9DA2D37-AEC8-B540-859A-66FE5BAA3D31}"/>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rot="19649795">
            <a:off x="-1791269" y="-2950815"/>
            <a:ext cx="12459918" cy="13644867"/>
          </a:xfrm>
          <a:prstGeom prst="rect">
            <a:avLst/>
          </a:prstGeom>
        </p:spPr>
      </p:pic>
      <p:sp>
        <p:nvSpPr>
          <p:cNvPr id="15" name="TextBox 14">
            <a:extLst>
              <a:ext uri="{FF2B5EF4-FFF2-40B4-BE49-F238E27FC236}">
                <a16:creationId xmlns:a16="http://schemas.microsoft.com/office/drawing/2014/main" id="{CA5E5665-B8FB-5241-869F-8F54977B0F50}"/>
              </a:ext>
            </a:extLst>
          </p:cNvPr>
          <p:cNvSpPr txBox="1"/>
          <p:nvPr/>
        </p:nvSpPr>
        <p:spPr>
          <a:xfrm>
            <a:off x="1" y="1038361"/>
            <a:ext cx="2285798" cy="523220"/>
          </a:xfrm>
          <a:prstGeom prst="rect">
            <a:avLst/>
          </a:prstGeom>
          <a:noFill/>
        </p:spPr>
        <p:txBody>
          <a:bodyPr wrap="square" rtlCol="0">
            <a:spAutoFit/>
          </a:bodyPr>
          <a:lstStyle/>
          <a:p>
            <a:pPr algn="ctr"/>
            <a:r>
              <a:rPr lang="en-US" sz="2800" b="1" dirty="0">
                <a:solidFill>
                  <a:prstClr val="white"/>
                </a:solidFill>
                <a:latin typeface="Calibri"/>
              </a:rPr>
              <a:t>Anti-Aging</a:t>
            </a:r>
          </a:p>
        </p:txBody>
      </p:sp>
      <p:sp>
        <p:nvSpPr>
          <p:cNvPr id="16" name="TextBox 15">
            <a:extLst>
              <a:ext uri="{FF2B5EF4-FFF2-40B4-BE49-F238E27FC236}">
                <a16:creationId xmlns:a16="http://schemas.microsoft.com/office/drawing/2014/main" id="{4F7389B5-5449-E74C-9C1B-2B16D8F03951}"/>
              </a:ext>
            </a:extLst>
          </p:cNvPr>
          <p:cNvSpPr txBox="1"/>
          <p:nvPr/>
        </p:nvSpPr>
        <p:spPr>
          <a:xfrm>
            <a:off x="2285798" y="1038361"/>
            <a:ext cx="2284995" cy="523220"/>
          </a:xfrm>
          <a:prstGeom prst="rect">
            <a:avLst/>
          </a:prstGeom>
          <a:noFill/>
        </p:spPr>
        <p:txBody>
          <a:bodyPr wrap="square" rtlCol="0">
            <a:spAutoFit/>
          </a:bodyPr>
          <a:lstStyle/>
          <a:p>
            <a:pPr algn="ctr"/>
            <a:r>
              <a:rPr lang="en-US" sz="2800" b="1" dirty="0">
                <a:solidFill>
                  <a:prstClr val="white"/>
                </a:solidFill>
                <a:latin typeface="Calibri"/>
              </a:rPr>
              <a:t>Brightening</a:t>
            </a:r>
          </a:p>
        </p:txBody>
      </p:sp>
      <p:sp>
        <p:nvSpPr>
          <p:cNvPr id="17" name="TextBox 16">
            <a:extLst>
              <a:ext uri="{FF2B5EF4-FFF2-40B4-BE49-F238E27FC236}">
                <a16:creationId xmlns:a16="http://schemas.microsoft.com/office/drawing/2014/main" id="{BB9A9618-9659-0D41-AD96-855C976599A7}"/>
              </a:ext>
            </a:extLst>
          </p:cNvPr>
          <p:cNvSpPr txBox="1"/>
          <p:nvPr/>
        </p:nvSpPr>
        <p:spPr>
          <a:xfrm>
            <a:off x="4570793" y="1038361"/>
            <a:ext cx="2284995" cy="523220"/>
          </a:xfrm>
          <a:prstGeom prst="rect">
            <a:avLst/>
          </a:prstGeom>
          <a:noFill/>
        </p:spPr>
        <p:txBody>
          <a:bodyPr wrap="square" rtlCol="0">
            <a:spAutoFit/>
          </a:bodyPr>
          <a:lstStyle/>
          <a:p>
            <a:pPr algn="ctr"/>
            <a:r>
              <a:rPr lang="en-US" sz="2800" b="1" dirty="0">
                <a:solidFill>
                  <a:prstClr val="white"/>
                </a:solidFill>
                <a:latin typeface="Calibri"/>
              </a:rPr>
              <a:t>Defense</a:t>
            </a:r>
          </a:p>
        </p:txBody>
      </p:sp>
      <p:sp>
        <p:nvSpPr>
          <p:cNvPr id="18" name="TextBox 17">
            <a:extLst>
              <a:ext uri="{FF2B5EF4-FFF2-40B4-BE49-F238E27FC236}">
                <a16:creationId xmlns:a16="http://schemas.microsoft.com/office/drawing/2014/main" id="{5815A797-23EC-A44B-9001-39978FDBD8C8}"/>
              </a:ext>
            </a:extLst>
          </p:cNvPr>
          <p:cNvSpPr txBox="1"/>
          <p:nvPr/>
        </p:nvSpPr>
        <p:spPr>
          <a:xfrm>
            <a:off x="6859813" y="1038361"/>
            <a:ext cx="2285798" cy="523220"/>
          </a:xfrm>
          <a:prstGeom prst="rect">
            <a:avLst/>
          </a:prstGeom>
          <a:noFill/>
        </p:spPr>
        <p:txBody>
          <a:bodyPr wrap="square" rtlCol="0">
            <a:spAutoFit/>
          </a:bodyPr>
          <a:lstStyle/>
          <a:p>
            <a:pPr algn="ctr"/>
            <a:r>
              <a:rPr lang="en-US" sz="2800" b="1" dirty="0">
                <a:solidFill>
                  <a:prstClr val="white"/>
                </a:solidFill>
                <a:latin typeface="Calibri"/>
              </a:rPr>
              <a:t>Firming</a:t>
            </a:r>
          </a:p>
        </p:txBody>
      </p:sp>
      <p:sp>
        <p:nvSpPr>
          <p:cNvPr id="19" name="TextBox 18">
            <a:extLst>
              <a:ext uri="{FF2B5EF4-FFF2-40B4-BE49-F238E27FC236}">
                <a16:creationId xmlns:a16="http://schemas.microsoft.com/office/drawing/2014/main" id="{4C99EB9A-E71D-BC48-BAFA-C4EA2BF628E6}"/>
              </a:ext>
            </a:extLst>
          </p:cNvPr>
          <p:cNvSpPr txBox="1"/>
          <p:nvPr/>
        </p:nvSpPr>
        <p:spPr>
          <a:xfrm>
            <a:off x="121981" y="5021422"/>
            <a:ext cx="2041836" cy="1169551"/>
          </a:xfrm>
          <a:prstGeom prst="rect">
            <a:avLst/>
          </a:prstGeom>
          <a:noFill/>
        </p:spPr>
        <p:txBody>
          <a:bodyPr wrap="square" rtlCol="0">
            <a:spAutoFit/>
          </a:bodyPr>
          <a:lstStyle/>
          <a:p>
            <a:pPr algn="ctr"/>
            <a:r>
              <a:rPr lang="en-US" sz="1000" dirty="0">
                <a:solidFill>
                  <a:prstClr val="black"/>
                </a:solidFill>
                <a:latin typeface="Calibri"/>
              </a:rPr>
              <a:t>Hydration is such an important part of any skin care routine, and </a:t>
            </a:r>
            <a:r>
              <a:rPr lang="en-US" sz="1000" dirty="0" err="1">
                <a:solidFill>
                  <a:prstClr val="black"/>
                </a:solidFill>
                <a:latin typeface="Calibri"/>
              </a:rPr>
              <a:t>Reviva's</a:t>
            </a:r>
            <a:r>
              <a:rPr lang="en-US" sz="1000" dirty="0">
                <a:solidFill>
                  <a:prstClr val="black"/>
                </a:solidFill>
                <a:latin typeface="Calibri"/>
              </a:rPr>
              <a:t> Hydrating collection contains ingredients such as Hyaluronic Acid, Collagen, and plant extracts to impart and maintain moisture in the skin.</a:t>
            </a:r>
            <a:endParaRPr lang="en-US" sz="1000" b="1" dirty="0">
              <a:solidFill>
                <a:prstClr val="black"/>
              </a:solidFill>
              <a:latin typeface="Calibri"/>
            </a:endParaRPr>
          </a:p>
        </p:txBody>
      </p:sp>
      <p:sp>
        <p:nvSpPr>
          <p:cNvPr id="20" name="TextBox 19">
            <a:extLst>
              <a:ext uri="{FF2B5EF4-FFF2-40B4-BE49-F238E27FC236}">
                <a16:creationId xmlns:a16="http://schemas.microsoft.com/office/drawing/2014/main" id="{B128A719-A59D-E74E-B98F-A38EC79ED1E7}"/>
              </a:ext>
            </a:extLst>
          </p:cNvPr>
          <p:cNvSpPr txBox="1"/>
          <p:nvPr/>
        </p:nvSpPr>
        <p:spPr>
          <a:xfrm>
            <a:off x="2408988" y="5021422"/>
            <a:ext cx="2038619" cy="1169551"/>
          </a:xfrm>
          <a:prstGeom prst="rect">
            <a:avLst/>
          </a:prstGeom>
          <a:noFill/>
        </p:spPr>
        <p:txBody>
          <a:bodyPr wrap="square" rtlCol="0">
            <a:spAutoFit/>
          </a:bodyPr>
          <a:lstStyle/>
          <a:p>
            <a:pPr algn="ctr"/>
            <a:r>
              <a:rPr lang="en-US" sz="1000" dirty="0">
                <a:solidFill>
                  <a:prstClr val="black"/>
                </a:solidFill>
                <a:latin typeface="Calibri"/>
              </a:rPr>
              <a:t>As your body's largest organ, your skin is exposed daily to pollution, sun damage, and various toxins which can build up. Restoring your skin means removing dirt and toxins and replenishing vital moisture and nutrients.</a:t>
            </a:r>
            <a:endParaRPr lang="en-US" sz="1000" b="1" dirty="0">
              <a:solidFill>
                <a:prstClr val="black"/>
              </a:solidFill>
              <a:latin typeface="Calibri"/>
            </a:endParaRPr>
          </a:p>
        </p:txBody>
      </p:sp>
      <p:sp>
        <p:nvSpPr>
          <p:cNvPr id="21" name="TextBox 20">
            <a:extLst>
              <a:ext uri="{FF2B5EF4-FFF2-40B4-BE49-F238E27FC236}">
                <a16:creationId xmlns:a16="http://schemas.microsoft.com/office/drawing/2014/main" id="{C7DD53A1-0FA1-AD42-8730-2DF656D4E4B2}"/>
              </a:ext>
            </a:extLst>
          </p:cNvPr>
          <p:cNvSpPr txBox="1"/>
          <p:nvPr/>
        </p:nvSpPr>
        <p:spPr>
          <a:xfrm>
            <a:off x="4684766" y="5021422"/>
            <a:ext cx="2040229" cy="1015663"/>
          </a:xfrm>
          <a:prstGeom prst="rect">
            <a:avLst/>
          </a:prstGeom>
          <a:noFill/>
        </p:spPr>
        <p:txBody>
          <a:bodyPr wrap="square" rtlCol="0">
            <a:spAutoFit/>
          </a:bodyPr>
          <a:lstStyle/>
          <a:p>
            <a:pPr algn="ctr"/>
            <a:r>
              <a:rPr lang="en-US" sz="1000" dirty="0">
                <a:solidFill>
                  <a:prstClr val="black"/>
                </a:solidFill>
                <a:latin typeface="Calibri"/>
              </a:rPr>
              <a:t>Does your skin look or feel tired? </a:t>
            </a:r>
            <a:r>
              <a:rPr lang="en-US" sz="1000" dirty="0" err="1">
                <a:solidFill>
                  <a:prstClr val="black"/>
                </a:solidFill>
                <a:latin typeface="Calibri"/>
              </a:rPr>
              <a:t>Reviva's</a:t>
            </a:r>
            <a:r>
              <a:rPr lang="en-US" sz="1000" dirty="0">
                <a:solidFill>
                  <a:prstClr val="black"/>
                </a:solidFill>
                <a:latin typeface="Calibri"/>
              </a:rPr>
              <a:t> Revitalizing collection helps "wake up" your skin, energizing it with plant extracts and trace minerals to help skin look more radiant.</a:t>
            </a:r>
            <a:endParaRPr lang="en-US" sz="1000" b="1" dirty="0">
              <a:solidFill>
                <a:prstClr val="black"/>
              </a:solidFill>
              <a:latin typeface="Calibri"/>
            </a:endParaRPr>
          </a:p>
        </p:txBody>
      </p:sp>
      <p:sp>
        <p:nvSpPr>
          <p:cNvPr id="22" name="TextBox 21">
            <a:extLst>
              <a:ext uri="{FF2B5EF4-FFF2-40B4-BE49-F238E27FC236}">
                <a16:creationId xmlns:a16="http://schemas.microsoft.com/office/drawing/2014/main" id="{FEE105A3-87A0-9D43-B904-6399B44C8E48}"/>
              </a:ext>
            </a:extLst>
          </p:cNvPr>
          <p:cNvSpPr txBox="1"/>
          <p:nvPr/>
        </p:nvSpPr>
        <p:spPr>
          <a:xfrm>
            <a:off x="7023297" y="5021423"/>
            <a:ext cx="1953197" cy="1477328"/>
          </a:xfrm>
          <a:prstGeom prst="rect">
            <a:avLst/>
          </a:prstGeom>
          <a:noFill/>
        </p:spPr>
        <p:txBody>
          <a:bodyPr wrap="square" rtlCol="0">
            <a:spAutoFit/>
          </a:bodyPr>
          <a:lstStyle/>
          <a:p>
            <a:pPr algn="ctr"/>
            <a:r>
              <a:rPr lang="en-US" sz="1000" dirty="0" err="1">
                <a:solidFill>
                  <a:prstClr val="black"/>
                </a:solidFill>
                <a:latin typeface="Calibri"/>
              </a:rPr>
              <a:t>Reviva</a:t>
            </a:r>
            <a:r>
              <a:rPr lang="en-US" sz="1000" dirty="0">
                <a:solidFill>
                  <a:prstClr val="black"/>
                </a:solidFill>
                <a:latin typeface="Calibri"/>
              </a:rPr>
              <a:t> knows that no single product can be all things to all people - after all, everyone's skin is different. But that doesn't stop us from formulating products to address many different skin concerns. Our Specialty products address numerous skin care issues.</a:t>
            </a:r>
            <a:endParaRPr lang="en-US" sz="1000" b="1" dirty="0">
              <a:solidFill>
                <a:prstClr val="black"/>
              </a:solidFill>
              <a:latin typeface="Calibri"/>
            </a:endParaRPr>
          </a:p>
        </p:txBody>
      </p:sp>
      <p:sp>
        <p:nvSpPr>
          <p:cNvPr id="27" name="TextBox 26">
            <a:extLst>
              <a:ext uri="{FF2B5EF4-FFF2-40B4-BE49-F238E27FC236}">
                <a16:creationId xmlns:a16="http://schemas.microsoft.com/office/drawing/2014/main" id="{1BCF4EA7-7858-1643-97F7-289FF8B5FB99}"/>
              </a:ext>
            </a:extLst>
          </p:cNvPr>
          <p:cNvSpPr txBox="1"/>
          <p:nvPr/>
        </p:nvSpPr>
        <p:spPr>
          <a:xfrm>
            <a:off x="121980" y="1615327"/>
            <a:ext cx="2041836" cy="1323439"/>
          </a:xfrm>
          <a:prstGeom prst="rect">
            <a:avLst/>
          </a:prstGeom>
          <a:noFill/>
        </p:spPr>
        <p:txBody>
          <a:bodyPr wrap="square" rtlCol="0">
            <a:spAutoFit/>
          </a:bodyPr>
          <a:lstStyle/>
          <a:p>
            <a:pPr algn="ctr"/>
            <a:r>
              <a:rPr lang="en-US" sz="1000" dirty="0">
                <a:solidFill>
                  <a:prstClr val="black"/>
                </a:solidFill>
                <a:latin typeface="Calibri"/>
              </a:rPr>
              <a:t>Our Anti-Aging collection focuses on keeping skin supple, wrinkle-free, and healthy. Peptides, antioxidants, firming ingredients, and moisturizers work together to nourish and rejuvenate your skin – delivering a naturally youthful complexion.</a:t>
            </a:r>
            <a:endParaRPr lang="en-US" sz="1000" b="1" dirty="0">
              <a:solidFill>
                <a:prstClr val="black"/>
              </a:solidFill>
              <a:latin typeface="Calibri"/>
            </a:endParaRPr>
          </a:p>
        </p:txBody>
      </p:sp>
      <p:sp>
        <p:nvSpPr>
          <p:cNvPr id="28" name="TextBox 27">
            <a:extLst>
              <a:ext uri="{FF2B5EF4-FFF2-40B4-BE49-F238E27FC236}">
                <a16:creationId xmlns:a16="http://schemas.microsoft.com/office/drawing/2014/main" id="{74C4D9EC-928B-8747-A1E5-50646942E0BA}"/>
              </a:ext>
            </a:extLst>
          </p:cNvPr>
          <p:cNvSpPr txBox="1"/>
          <p:nvPr/>
        </p:nvSpPr>
        <p:spPr>
          <a:xfrm>
            <a:off x="2447696" y="1615325"/>
            <a:ext cx="1961199" cy="1477328"/>
          </a:xfrm>
          <a:prstGeom prst="rect">
            <a:avLst/>
          </a:prstGeom>
          <a:noFill/>
        </p:spPr>
        <p:txBody>
          <a:bodyPr wrap="square" rtlCol="0">
            <a:spAutoFit/>
          </a:bodyPr>
          <a:lstStyle/>
          <a:p>
            <a:pPr algn="ctr"/>
            <a:r>
              <a:rPr lang="en-US" sz="1000" dirty="0">
                <a:solidFill>
                  <a:prstClr val="black"/>
                </a:solidFill>
                <a:latin typeface="Calibri"/>
              </a:rPr>
              <a:t>Reviva is well-known for the effectiveness of our Brightening collection. With ingredients proven to inhibit melanin production, our brightening products help reduce discoloration and even skin tone, leaving skin looking healthier and more radiant.</a:t>
            </a:r>
            <a:endParaRPr lang="en-US" sz="1000" b="1" dirty="0">
              <a:solidFill>
                <a:prstClr val="black"/>
              </a:solidFill>
              <a:latin typeface="Calibri"/>
            </a:endParaRPr>
          </a:p>
        </p:txBody>
      </p:sp>
      <p:sp>
        <p:nvSpPr>
          <p:cNvPr id="29" name="TextBox 28">
            <a:extLst>
              <a:ext uri="{FF2B5EF4-FFF2-40B4-BE49-F238E27FC236}">
                <a16:creationId xmlns:a16="http://schemas.microsoft.com/office/drawing/2014/main" id="{E0B4F87F-F1CA-4244-AEF9-5FC413086884}"/>
              </a:ext>
            </a:extLst>
          </p:cNvPr>
          <p:cNvSpPr txBox="1"/>
          <p:nvPr/>
        </p:nvSpPr>
        <p:spPr>
          <a:xfrm>
            <a:off x="4677923" y="1615324"/>
            <a:ext cx="2070735" cy="1169551"/>
          </a:xfrm>
          <a:prstGeom prst="rect">
            <a:avLst/>
          </a:prstGeom>
          <a:noFill/>
        </p:spPr>
        <p:txBody>
          <a:bodyPr wrap="square" rtlCol="0">
            <a:spAutoFit/>
          </a:bodyPr>
          <a:lstStyle/>
          <a:p>
            <a:pPr algn="ctr"/>
            <a:r>
              <a:rPr lang="en-US" sz="1000" dirty="0">
                <a:solidFill>
                  <a:prstClr val="black"/>
                </a:solidFill>
                <a:latin typeface="Calibri"/>
              </a:rPr>
              <a:t>One of the most important parts of any skin care regimen is protection - from the sun as well as from other environmental factors. </a:t>
            </a:r>
            <a:r>
              <a:rPr lang="en-US" sz="1000" dirty="0" err="1">
                <a:solidFill>
                  <a:prstClr val="black"/>
                </a:solidFill>
                <a:latin typeface="Calibri"/>
              </a:rPr>
              <a:t>Reviva's</a:t>
            </a:r>
            <a:r>
              <a:rPr lang="en-US" sz="1000" dirty="0">
                <a:solidFill>
                  <a:prstClr val="black"/>
                </a:solidFill>
                <a:latin typeface="Calibri"/>
              </a:rPr>
              <a:t> Defense collection works to protect skin from the elements that can cause damage.</a:t>
            </a:r>
            <a:endParaRPr lang="en-US" sz="1000" b="1" dirty="0">
              <a:solidFill>
                <a:prstClr val="black"/>
              </a:solidFill>
              <a:latin typeface="Calibri"/>
            </a:endParaRPr>
          </a:p>
        </p:txBody>
      </p:sp>
      <p:sp>
        <p:nvSpPr>
          <p:cNvPr id="30" name="TextBox 29">
            <a:extLst>
              <a:ext uri="{FF2B5EF4-FFF2-40B4-BE49-F238E27FC236}">
                <a16:creationId xmlns:a16="http://schemas.microsoft.com/office/drawing/2014/main" id="{6578213B-C77D-7146-B614-BB1E6F266039}"/>
              </a:ext>
            </a:extLst>
          </p:cNvPr>
          <p:cNvSpPr txBox="1"/>
          <p:nvPr/>
        </p:nvSpPr>
        <p:spPr>
          <a:xfrm>
            <a:off x="6987704" y="1615324"/>
            <a:ext cx="2030015" cy="1015663"/>
          </a:xfrm>
          <a:prstGeom prst="rect">
            <a:avLst/>
          </a:prstGeom>
          <a:noFill/>
        </p:spPr>
        <p:txBody>
          <a:bodyPr wrap="square" rtlCol="0">
            <a:spAutoFit/>
          </a:bodyPr>
          <a:lstStyle/>
          <a:p>
            <a:pPr algn="ctr"/>
            <a:r>
              <a:rPr lang="en-US" sz="1000" dirty="0">
                <a:solidFill>
                  <a:prstClr val="black"/>
                </a:solidFill>
                <a:latin typeface="Calibri"/>
              </a:rPr>
              <a:t>Skin that is tight and firm looks healthier and more youthful. With DMAE, antioxidants, Collagen, and Elastin, </a:t>
            </a:r>
            <a:r>
              <a:rPr lang="en-US" sz="1000" dirty="0" err="1">
                <a:solidFill>
                  <a:prstClr val="black"/>
                </a:solidFill>
                <a:latin typeface="Calibri"/>
              </a:rPr>
              <a:t>Reviva's</a:t>
            </a:r>
            <a:r>
              <a:rPr lang="en-US" sz="1000" dirty="0">
                <a:solidFill>
                  <a:prstClr val="black"/>
                </a:solidFill>
                <a:latin typeface="Calibri"/>
              </a:rPr>
              <a:t> Firming line helps lift sagging skin for a toned, firm look.</a:t>
            </a:r>
            <a:endParaRPr lang="en-US" sz="1000" b="1" dirty="0">
              <a:solidFill>
                <a:prstClr val="black"/>
              </a:solidFill>
              <a:latin typeface="Calibri"/>
            </a:endParaRPr>
          </a:p>
        </p:txBody>
      </p:sp>
      <p:sp>
        <p:nvSpPr>
          <p:cNvPr id="31" name="TextBox 30">
            <a:extLst>
              <a:ext uri="{FF2B5EF4-FFF2-40B4-BE49-F238E27FC236}">
                <a16:creationId xmlns:a16="http://schemas.microsoft.com/office/drawing/2014/main" id="{EB396148-BECE-BC49-91A4-644DCDFF2E73}"/>
              </a:ext>
            </a:extLst>
          </p:cNvPr>
          <p:cNvSpPr txBox="1"/>
          <p:nvPr/>
        </p:nvSpPr>
        <p:spPr>
          <a:xfrm>
            <a:off x="1" y="4383318"/>
            <a:ext cx="2285798" cy="523220"/>
          </a:xfrm>
          <a:prstGeom prst="rect">
            <a:avLst/>
          </a:prstGeom>
          <a:noFill/>
        </p:spPr>
        <p:txBody>
          <a:bodyPr wrap="square" rtlCol="0">
            <a:spAutoFit/>
          </a:bodyPr>
          <a:lstStyle/>
          <a:p>
            <a:pPr algn="ctr"/>
            <a:r>
              <a:rPr lang="en-US" sz="2800" b="1" dirty="0">
                <a:solidFill>
                  <a:prstClr val="white"/>
                </a:solidFill>
                <a:latin typeface="Calibri"/>
              </a:rPr>
              <a:t>Hydrating</a:t>
            </a:r>
          </a:p>
        </p:txBody>
      </p:sp>
      <p:sp>
        <p:nvSpPr>
          <p:cNvPr id="32" name="TextBox 31">
            <a:extLst>
              <a:ext uri="{FF2B5EF4-FFF2-40B4-BE49-F238E27FC236}">
                <a16:creationId xmlns:a16="http://schemas.microsoft.com/office/drawing/2014/main" id="{209DCA6A-85BC-2944-A7D3-81CCA479EBBF}"/>
              </a:ext>
            </a:extLst>
          </p:cNvPr>
          <p:cNvSpPr txBox="1"/>
          <p:nvPr/>
        </p:nvSpPr>
        <p:spPr>
          <a:xfrm>
            <a:off x="2285798" y="4383318"/>
            <a:ext cx="2284995" cy="523220"/>
          </a:xfrm>
          <a:prstGeom prst="rect">
            <a:avLst/>
          </a:prstGeom>
          <a:noFill/>
        </p:spPr>
        <p:txBody>
          <a:bodyPr wrap="square" rtlCol="0">
            <a:spAutoFit/>
          </a:bodyPr>
          <a:lstStyle/>
          <a:p>
            <a:pPr algn="ctr"/>
            <a:r>
              <a:rPr lang="en-US" sz="2800" b="1" dirty="0">
                <a:solidFill>
                  <a:prstClr val="white"/>
                </a:solidFill>
                <a:latin typeface="Calibri"/>
              </a:rPr>
              <a:t>Restoring</a:t>
            </a:r>
          </a:p>
        </p:txBody>
      </p:sp>
      <p:sp>
        <p:nvSpPr>
          <p:cNvPr id="33" name="TextBox 32">
            <a:extLst>
              <a:ext uri="{FF2B5EF4-FFF2-40B4-BE49-F238E27FC236}">
                <a16:creationId xmlns:a16="http://schemas.microsoft.com/office/drawing/2014/main" id="{3B49CD01-D414-5B44-85F6-36792E352AEA}"/>
              </a:ext>
            </a:extLst>
          </p:cNvPr>
          <p:cNvSpPr txBox="1"/>
          <p:nvPr/>
        </p:nvSpPr>
        <p:spPr>
          <a:xfrm>
            <a:off x="4569185" y="4383318"/>
            <a:ext cx="2271391" cy="523220"/>
          </a:xfrm>
          <a:prstGeom prst="rect">
            <a:avLst/>
          </a:prstGeom>
          <a:noFill/>
        </p:spPr>
        <p:txBody>
          <a:bodyPr wrap="square" rtlCol="0">
            <a:spAutoFit/>
          </a:bodyPr>
          <a:lstStyle/>
          <a:p>
            <a:pPr algn="ctr"/>
            <a:r>
              <a:rPr lang="en-US" sz="2800" b="1" dirty="0">
                <a:solidFill>
                  <a:prstClr val="white"/>
                </a:solidFill>
                <a:latin typeface="Calibri"/>
              </a:rPr>
              <a:t>Revitalizing</a:t>
            </a:r>
          </a:p>
        </p:txBody>
      </p:sp>
      <p:sp>
        <p:nvSpPr>
          <p:cNvPr id="34" name="TextBox 33">
            <a:extLst>
              <a:ext uri="{FF2B5EF4-FFF2-40B4-BE49-F238E27FC236}">
                <a16:creationId xmlns:a16="http://schemas.microsoft.com/office/drawing/2014/main" id="{CE1142ED-66C4-704A-8C03-D734FA489132}"/>
              </a:ext>
            </a:extLst>
          </p:cNvPr>
          <p:cNvSpPr txBox="1"/>
          <p:nvPr/>
        </p:nvSpPr>
        <p:spPr>
          <a:xfrm>
            <a:off x="6855789" y="4383318"/>
            <a:ext cx="2288212" cy="523220"/>
          </a:xfrm>
          <a:prstGeom prst="rect">
            <a:avLst/>
          </a:prstGeom>
          <a:noFill/>
        </p:spPr>
        <p:txBody>
          <a:bodyPr wrap="square" rtlCol="0">
            <a:spAutoFit/>
          </a:bodyPr>
          <a:lstStyle/>
          <a:p>
            <a:pPr algn="ctr"/>
            <a:r>
              <a:rPr lang="en-US" sz="2800" b="1" dirty="0">
                <a:solidFill>
                  <a:prstClr val="white"/>
                </a:solidFill>
                <a:latin typeface="Calibri"/>
              </a:rPr>
              <a:t>Specialty</a:t>
            </a:r>
          </a:p>
        </p:txBody>
      </p:sp>
    </p:spTree>
    <p:extLst>
      <p:ext uri="{BB962C8B-B14F-4D97-AF65-F5344CB8AC3E}">
        <p14:creationId xmlns:p14="http://schemas.microsoft.com/office/powerpoint/2010/main" val="1536913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93" y="280505"/>
            <a:ext cx="3027583" cy="1144104"/>
          </a:xfrm>
        </p:spPr>
        <p:txBody>
          <a:bodyPr anchor="ctr">
            <a:normAutofit/>
          </a:bodyPr>
          <a:lstStyle/>
          <a:p>
            <a:r>
              <a:rPr lang="en-US" sz="3600" u="sng" dirty="0"/>
              <a:t>Skin 101 Review</a:t>
            </a:r>
          </a:p>
        </p:txBody>
      </p:sp>
      <p:sp>
        <p:nvSpPr>
          <p:cNvPr id="7" name="Text Placeholder 6"/>
          <p:cNvSpPr>
            <a:spLocks noGrp="1"/>
          </p:cNvSpPr>
          <p:nvPr>
            <p:ph type="body" sz="half" idx="2"/>
          </p:nvPr>
        </p:nvSpPr>
        <p:spPr>
          <a:xfrm>
            <a:off x="276116" y="1546145"/>
            <a:ext cx="4108175" cy="5311913"/>
          </a:xfrm>
        </p:spPr>
        <p:txBody>
          <a:bodyPr>
            <a:normAutofit/>
          </a:bodyPr>
          <a:lstStyle/>
          <a:p>
            <a:r>
              <a:rPr lang="en-US" sz="1400" b="1" u="sng" dirty="0">
                <a:solidFill>
                  <a:srgbClr val="D80006"/>
                </a:solidFill>
              </a:rPr>
              <a:t>The skin is the largest organ of the body: </a:t>
            </a:r>
          </a:p>
          <a:p>
            <a:r>
              <a:rPr lang="en-US" sz="1400" dirty="0"/>
              <a:t>Its major function is to:</a:t>
            </a:r>
          </a:p>
          <a:p>
            <a:pPr marL="171450" indent="-171450">
              <a:buFont typeface="Arial"/>
              <a:buChar char="•"/>
            </a:pPr>
            <a:r>
              <a:rPr lang="en-US" sz="1400" dirty="0"/>
              <a:t>Protect the body from environmental assaults</a:t>
            </a:r>
          </a:p>
          <a:p>
            <a:pPr marL="171450" indent="-171450">
              <a:buFont typeface="Arial"/>
              <a:buChar char="•"/>
            </a:pPr>
            <a:r>
              <a:rPr lang="en-US" sz="1400" dirty="0"/>
              <a:t>Prevent excessive water loss from the body</a:t>
            </a:r>
          </a:p>
          <a:p>
            <a:pPr marL="171450" indent="-171450">
              <a:buFont typeface="Arial"/>
              <a:buChar char="•"/>
            </a:pPr>
            <a:r>
              <a:rPr lang="en-US" sz="1400" dirty="0"/>
              <a:t>Protect the body from infection</a:t>
            </a:r>
            <a:endParaRPr lang="en-US" sz="1400" u="sng" dirty="0"/>
          </a:p>
          <a:p>
            <a:r>
              <a:rPr lang="en-US" sz="1400" b="1" u="sng" dirty="0">
                <a:solidFill>
                  <a:srgbClr val="D80006"/>
                </a:solidFill>
              </a:rPr>
              <a:t>What causes pre-mature aging:</a:t>
            </a:r>
          </a:p>
          <a:p>
            <a:pPr marL="171450" indent="-171450">
              <a:buFont typeface="Arial"/>
              <a:buChar char="•"/>
            </a:pPr>
            <a:r>
              <a:rPr lang="en-US" sz="1400" dirty="0"/>
              <a:t>Environment: Sun, pollution, extreme climates</a:t>
            </a:r>
          </a:p>
          <a:p>
            <a:pPr marL="171450" indent="-171450">
              <a:buFont typeface="Arial"/>
              <a:buChar char="•"/>
            </a:pPr>
            <a:r>
              <a:rPr lang="en-US" sz="1400" dirty="0"/>
              <a:t>Stress</a:t>
            </a:r>
          </a:p>
          <a:p>
            <a:pPr marL="171450" indent="-171450">
              <a:buFont typeface="Arial"/>
              <a:buChar char="•"/>
            </a:pPr>
            <a:r>
              <a:rPr lang="en-US" sz="1400" dirty="0"/>
              <a:t>Lifestyle habits: poor diet, smoking, excess alcohol</a:t>
            </a:r>
          </a:p>
          <a:p>
            <a:r>
              <a:rPr lang="en-US" sz="1400" dirty="0"/>
              <a:t>These assaults produce free radicals which damage the DNA in cells.  Support systems break down - collagen, elastin and cell renewal slows down</a:t>
            </a:r>
            <a:endParaRPr lang="en-US" sz="1400" u="sng" dirty="0"/>
          </a:p>
          <a:p>
            <a:r>
              <a:rPr lang="en-US" sz="1400" b="1" u="sng" dirty="0">
                <a:solidFill>
                  <a:srgbClr val="D80006"/>
                </a:solidFill>
              </a:rPr>
              <a:t>Common skin concerns:</a:t>
            </a:r>
          </a:p>
          <a:p>
            <a:pPr marL="171450" indent="-171450">
              <a:buFont typeface="Arial"/>
              <a:buChar char="•"/>
            </a:pPr>
            <a:r>
              <a:rPr lang="en-US" sz="1400" dirty="0"/>
              <a:t>Lack of hydration, rough spots, fine lines</a:t>
            </a:r>
          </a:p>
          <a:p>
            <a:pPr marL="171450" indent="-171450">
              <a:buFont typeface="Arial"/>
              <a:buChar char="•"/>
            </a:pPr>
            <a:r>
              <a:rPr lang="en-US" sz="1400" dirty="0"/>
              <a:t>Lack of firmness, sagging, wrinkles</a:t>
            </a:r>
          </a:p>
          <a:p>
            <a:pPr marL="171450" indent="-171450">
              <a:buFont typeface="Arial"/>
              <a:buChar char="•"/>
            </a:pPr>
            <a:r>
              <a:rPr lang="en-US" sz="1400" dirty="0"/>
              <a:t>Uneven skin tone, dullness, brown spots</a:t>
            </a:r>
          </a:p>
        </p:txBody>
      </p:sp>
      <p:sp>
        <p:nvSpPr>
          <p:cNvPr id="4" name="Footer Placeholder 3"/>
          <p:cNvSpPr>
            <a:spLocks noGrp="1"/>
          </p:cNvSpPr>
          <p:nvPr>
            <p:ph type="ftr" sz="quarter" idx="11"/>
          </p:nvPr>
        </p:nvSpPr>
        <p:spPr>
          <a:xfrm>
            <a:off x="3846102" y="6356443"/>
            <a:ext cx="4146359" cy="365125"/>
          </a:xfrm>
        </p:spPr>
        <p:txBody>
          <a:bodyPr/>
          <a:lstStyle/>
          <a:p>
            <a:r>
              <a:rPr sz="800" dirty="0">
                <a:solidFill>
                  <a:prstClr val="black"/>
                </a:solidFill>
                <a:latin typeface="Calibri"/>
              </a:rPr>
              <a:t>© Reviva Labs Inc., Haddonfield NJ USA • www.revivalabs.com</a:t>
            </a:r>
            <a:r>
              <a:rPr sz="900"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5</a:t>
            </a:fld>
            <a:endParaRPr lang="en-US" dirty="0">
              <a:ln>
                <a:solidFill>
                  <a:srgbClr val="E7E6E6">
                    <a:lumMod val="90000"/>
                  </a:srgbClr>
                </a:solidFill>
              </a:ln>
              <a:solidFill>
                <a:prstClr val="black">
                  <a:tint val="75000"/>
                </a:prstClr>
              </a:solidFill>
              <a:latin typeface="Calibri"/>
            </a:endParaRPr>
          </a:p>
        </p:txBody>
      </p:sp>
      <p:pic>
        <p:nvPicPr>
          <p:cNvPr id="6" name="Picture 5"/>
          <p:cNvPicPr>
            <a:picLocks noChangeAspect="1"/>
          </p:cNvPicPr>
          <p:nvPr/>
        </p:nvPicPr>
        <p:blipFill>
          <a:blip r:embed="rId3"/>
          <a:stretch>
            <a:fillRect/>
          </a:stretch>
        </p:blipFill>
        <p:spPr>
          <a:xfrm>
            <a:off x="4542117" y="2532279"/>
            <a:ext cx="4193485" cy="293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7401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Brightening Collection </a:t>
            </a:r>
            <a:br>
              <a:rPr lang="en-US" dirty="0"/>
            </a:br>
            <a:r>
              <a:rPr lang="en-US" dirty="0">
                <a:solidFill>
                  <a:srgbClr val="F36E19"/>
                </a:solidFill>
              </a:rPr>
              <a:t>Target Consumer/Product Benefits</a:t>
            </a:r>
          </a:p>
        </p:txBody>
      </p:sp>
      <p:sp>
        <p:nvSpPr>
          <p:cNvPr id="3" name="Content Placeholder 2"/>
          <p:cNvSpPr>
            <a:spLocks noGrp="1"/>
          </p:cNvSpPr>
          <p:nvPr>
            <p:ph sz="half" idx="1"/>
          </p:nvPr>
        </p:nvSpPr>
        <p:spPr>
          <a:xfrm>
            <a:off x="264011" y="1715203"/>
            <a:ext cx="3546097" cy="4351338"/>
          </a:xfrm>
        </p:spPr>
        <p:txBody>
          <a:bodyPr>
            <a:normAutofit fontScale="85000" lnSpcReduction="20000"/>
          </a:bodyPr>
          <a:lstStyle/>
          <a:p>
            <a:pPr marL="0" indent="0" algn="ctr">
              <a:buNone/>
            </a:pPr>
            <a:r>
              <a:rPr lang="en-US" sz="2100" b="1" u="sng" dirty="0">
                <a:solidFill>
                  <a:srgbClr val="F36E19"/>
                </a:solidFill>
              </a:rPr>
              <a:t>Target Consumer </a:t>
            </a:r>
          </a:p>
          <a:p>
            <a:pPr marL="0" indent="0">
              <a:buNone/>
            </a:pPr>
            <a:r>
              <a:rPr lang="en-US" sz="2100" dirty="0"/>
              <a:t>Someone concerned with lack of moisture or needs occasional boost in hydration of the skin:</a:t>
            </a:r>
          </a:p>
          <a:p>
            <a:pPr marL="285750" indent="-285750"/>
            <a:r>
              <a:rPr lang="en-US" sz="2100" dirty="0"/>
              <a:t>Discoloration</a:t>
            </a:r>
          </a:p>
          <a:p>
            <a:pPr marL="285750" indent="-285750"/>
            <a:r>
              <a:rPr lang="en-US" sz="2100" dirty="0"/>
              <a:t>Uneven skin tone</a:t>
            </a:r>
          </a:p>
          <a:p>
            <a:pPr marL="285750" indent="-285750"/>
            <a:r>
              <a:rPr lang="en-US" sz="2100" dirty="0"/>
              <a:t>Dullness</a:t>
            </a:r>
          </a:p>
          <a:p>
            <a:pPr marL="0" indent="0">
              <a:buNone/>
            </a:pPr>
            <a:endParaRPr lang="en-US" sz="1800" dirty="0"/>
          </a:p>
        </p:txBody>
      </p:sp>
      <p:sp>
        <p:nvSpPr>
          <p:cNvPr id="11" name="Content Placeholder 10"/>
          <p:cNvSpPr>
            <a:spLocks noGrp="1"/>
          </p:cNvSpPr>
          <p:nvPr>
            <p:ph sz="half" idx="2"/>
          </p:nvPr>
        </p:nvSpPr>
        <p:spPr>
          <a:xfrm>
            <a:off x="3910578" y="1697549"/>
            <a:ext cx="3766615" cy="5024019"/>
          </a:xfrm>
        </p:spPr>
        <p:txBody>
          <a:bodyPr>
            <a:normAutofit fontScale="85000" lnSpcReduction="20000"/>
          </a:bodyPr>
          <a:lstStyle/>
          <a:p>
            <a:pPr marL="0" indent="0">
              <a:buNone/>
            </a:pPr>
            <a:r>
              <a:rPr lang="en-US" sz="1400" b="1" dirty="0">
                <a:solidFill>
                  <a:srgbClr val="F36E19"/>
                </a:solidFill>
              </a:rPr>
              <a:t>Brightening Facial Cleanser </a:t>
            </a:r>
            <a:r>
              <a:rPr lang="mr-IN" sz="1400" b="1" dirty="0">
                <a:solidFill>
                  <a:srgbClr val="F36E19"/>
                </a:solidFill>
              </a:rPr>
              <a:t>–</a:t>
            </a:r>
            <a:r>
              <a:rPr lang="en-US" sz="1400" b="1" dirty="0">
                <a:solidFill>
                  <a:srgbClr val="F36E19"/>
                </a:solidFill>
              </a:rPr>
              <a:t> MSRP $14</a:t>
            </a:r>
          </a:p>
          <a:p>
            <a:pPr>
              <a:buClr>
                <a:srgbClr val="FF6600"/>
              </a:buClr>
            </a:pPr>
            <a:r>
              <a:rPr lang="en-US" sz="1400" dirty="0"/>
              <a:t>Any skin type that needs help to brighten uneven skin tone</a:t>
            </a:r>
          </a:p>
          <a:p>
            <a:pPr>
              <a:buClr>
                <a:srgbClr val="FF6600"/>
              </a:buClr>
            </a:pPr>
            <a:r>
              <a:rPr lang="en-US" sz="1400" dirty="0"/>
              <a:t>Features brightening ingredients: Mulberry, Lime, Kojic Acid and Licorice Extract</a:t>
            </a:r>
            <a:endParaRPr lang="en-US" sz="1400" b="1" dirty="0">
              <a:solidFill>
                <a:srgbClr val="FF6600"/>
              </a:solidFill>
            </a:endParaRPr>
          </a:p>
          <a:p>
            <a:pPr marL="0" indent="0">
              <a:buClr>
                <a:srgbClr val="FF6600"/>
              </a:buClr>
              <a:buNone/>
            </a:pPr>
            <a:r>
              <a:rPr lang="en-US" sz="1400" b="1" dirty="0">
                <a:solidFill>
                  <a:srgbClr val="FF6600"/>
                </a:solidFill>
              </a:rPr>
              <a:t>Dark Spot Brightening Serum </a:t>
            </a:r>
            <a:r>
              <a:rPr lang="mr-IN" sz="1400" b="1" dirty="0">
                <a:solidFill>
                  <a:srgbClr val="FF6600"/>
                </a:solidFill>
              </a:rPr>
              <a:t>–</a:t>
            </a:r>
            <a:r>
              <a:rPr lang="en-US" sz="1400" b="1" dirty="0">
                <a:solidFill>
                  <a:srgbClr val="FF6600"/>
                </a:solidFill>
              </a:rPr>
              <a:t> MSRP $20.90</a:t>
            </a:r>
          </a:p>
          <a:p>
            <a:pPr>
              <a:buClr>
                <a:srgbClr val="FF6600"/>
              </a:buClr>
            </a:pPr>
            <a:r>
              <a:rPr lang="en-US" sz="1400" dirty="0"/>
              <a:t>Brighten &amp; improve skin tone, clarity with Kojic acid, alpha arbutin &amp; bearberry</a:t>
            </a:r>
          </a:p>
          <a:p>
            <a:pPr>
              <a:buClr>
                <a:srgbClr val="FF6600"/>
              </a:buClr>
            </a:pPr>
            <a:r>
              <a:rPr lang="en-US" sz="1400" dirty="0"/>
              <a:t>Antioxidants combat future discoloration</a:t>
            </a:r>
          </a:p>
          <a:p>
            <a:pPr marL="0" indent="0">
              <a:buClr>
                <a:srgbClr val="FF6600"/>
              </a:buClr>
              <a:buNone/>
            </a:pPr>
            <a:r>
              <a:rPr lang="en-US" sz="1400" b="1" dirty="0">
                <a:solidFill>
                  <a:srgbClr val="FF6600"/>
                </a:solidFill>
              </a:rPr>
              <a:t>Brown Spot Night Gel </a:t>
            </a:r>
            <a:r>
              <a:rPr lang="mr-IN" sz="1400" b="1" dirty="0">
                <a:solidFill>
                  <a:srgbClr val="FF6600"/>
                </a:solidFill>
              </a:rPr>
              <a:t>–</a:t>
            </a:r>
            <a:r>
              <a:rPr lang="en-US" sz="1400" b="1" dirty="0">
                <a:solidFill>
                  <a:srgbClr val="FF6600"/>
                </a:solidFill>
              </a:rPr>
              <a:t> MSRP $19</a:t>
            </a:r>
          </a:p>
          <a:p>
            <a:pPr>
              <a:buClr>
                <a:srgbClr val="FF6600"/>
              </a:buClr>
            </a:pPr>
            <a:r>
              <a:rPr lang="en-US" sz="1400" dirty="0"/>
              <a:t>Combination of Glycolic Acid &amp; Hydroquinone accelerates brightening brown spots and skin discoloration</a:t>
            </a:r>
          </a:p>
          <a:p>
            <a:pPr>
              <a:buClr>
                <a:srgbClr val="FF6600"/>
              </a:buClr>
            </a:pPr>
            <a:r>
              <a:rPr lang="en-US" sz="1400" dirty="0" err="1"/>
              <a:t>Allantoin</a:t>
            </a:r>
            <a:r>
              <a:rPr lang="en-US" sz="1400" dirty="0"/>
              <a:t> &amp; Aloe Vera help improve skin texture.</a:t>
            </a:r>
          </a:p>
          <a:p>
            <a:pPr>
              <a:buClr>
                <a:srgbClr val="FF6600"/>
              </a:buClr>
            </a:pPr>
            <a:r>
              <a:rPr lang="en-US" sz="1400" dirty="0"/>
              <a:t>Light weight formula is Best for Oily Skin but works for all.</a:t>
            </a:r>
            <a:endParaRPr lang="en-US" sz="1400" b="1" dirty="0">
              <a:solidFill>
                <a:srgbClr val="F36E19"/>
              </a:solidFill>
            </a:endParaRPr>
          </a:p>
          <a:p>
            <a:pPr marL="0" indent="0">
              <a:buClr>
                <a:srgbClr val="FF6600"/>
              </a:buClr>
              <a:buNone/>
            </a:pPr>
            <a:r>
              <a:rPr lang="en-US" sz="1400" b="1" dirty="0">
                <a:solidFill>
                  <a:srgbClr val="F36E19"/>
                </a:solidFill>
              </a:rPr>
              <a:t>Under Eye Dark Circle Serum </a:t>
            </a:r>
            <a:r>
              <a:rPr lang="mr-IN" sz="1400" b="1" dirty="0">
                <a:solidFill>
                  <a:srgbClr val="F36E19"/>
                </a:solidFill>
              </a:rPr>
              <a:t>–</a:t>
            </a:r>
            <a:r>
              <a:rPr lang="en-US" sz="1400" b="1" dirty="0">
                <a:solidFill>
                  <a:srgbClr val="F36E19"/>
                </a:solidFill>
              </a:rPr>
              <a:t> MSRP $31.90</a:t>
            </a:r>
          </a:p>
          <a:p>
            <a:pPr>
              <a:buClr>
                <a:srgbClr val="FF6600"/>
              </a:buClr>
            </a:pPr>
            <a:r>
              <a:rPr lang="en-US" sz="1400" dirty="0"/>
              <a:t>Blend of peptides, soothing under-eye ingredients to improve overall appearance of tired eyes</a:t>
            </a:r>
          </a:p>
          <a:p>
            <a:pPr>
              <a:buClr>
                <a:srgbClr val="FF6600"/>
              </a:buClr>
            </a:pPr>
            <a:r>
              <a:rPr lang="en-US" sz="1400" dirty="0"/>
              <a:t>Helps improve puffy, baggy, sleeping-looking eyes look brighter &amp; tighter</a:t>
            </a:r>
          </a:p>
          <a:p>
            <a:pPr>
              <a:buClr>
                <a:srgbClr val="FF6600"/>
              </a:buClr>
            </a:pPr>
            <a:r>
              <a:rPr lang="en-US" sz="1400" dirty="0"/>
              <a:t>Continued use will encourage under-eye improvement</a:t>
            </a:r>
          </a:p>
          <a:p>
            <a:pPr marL="0" indent="0">
              <a:buClr>
                <a:srgbClr val="FF6600"/>
              </a:buClr>
              <a:buNone/>
            </a:pPr>
            <a:endParaRPr lang="en-US" sz="1400" b="1" dirty="0">
              <a:solidFill>
                <a:srgbClr val="FF6600"/>
              </a:solidFill>
            </a:endParaRPr>
          </a:p>
          <a:p>
            <a:pPr marL="0" indent="0">
              <a:buClr>
                <a:srgbClr val="FF6600"/>
              </a:buClr>
              <a:buNone/>
            </a:pPr>
            <a:endParaRPr lang="en-US" sz="1400" b="1" dirty="0">
              <a:solidFill>
                <a:srgbClr val="FF6600"/>
              </a:solidFill>
            </a:endParaRPr>
          </a:p>
        </p:txBody>
      </p:sp>
      <p:sp>
        <p:nvSpPr>
          <p:cNvPr id="4" name="Footer Placeholder 3"/>
          <p:cNvSpPr>
            <a:spLocks noGrp="1"/>
          </p:cNvSpPr>
          <p:nvPr>
            <p:ph type="ftr" sz="quarter" idx="11"/>
          </p:nvPr>
        </p:nvSpPr>
        <p:spPr>
          <a:xfrm>
            <a:off x="264011" y="6539005"/>
            <a:ext cx="3086100" cy="365125"/>
          </a:xfrm>
        </p:spPr>
        <p:txBody>
          <a:bodyPr/>
          <a:lstStyle/>
          <a:p>
            <a:r>
              <a:rPr sz="800"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a:xfrm>
            <a:off x="616776" y="6356443"/>
            <a:ext cx="545231"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6</a:t>
            </a:fld>
            <a:endParaRPr lang="en-US" dirty="0">
              <a:ln>
                <a:solidFill>
                  <a:srgbClr val="E7E6E6">
                    <a:lumMod val="90000"/>
                  </a:srgbClr>
                </a:solidFill>
              </a:ln>
              <a:solidFill>
                <a:prstClr val="black">
                  <a:tint val="75000"/>
                </a:prstClr>
              </a:solidFill>
              <a:latin typeface="Calibri"/>
            </a:endParaRPr>
          </a:p>
        </p:txBody>
      </p:sp>
      <p:pic>
        <p:nvPicPr>
          <p:cNvPr id="12" name="Picture 11"/>
          <p:cNvPicPr>
            <a:picLocks noChangeAspect="1"/>
          </p:cNvPicPr>
          <p:nvPr/>
        </p:nvPicPr>
        <p:blipFill>
          <a:blip r:embed="rId3"/>
          <a:stretch>
            <a:fillRect/>
          </a:stretch>
        </p:blipFill>
        <p:spPr>
          <a:xfrm>
            <a:off x="397315" y="3710294"/>
            <a:ext cx="3140651" cy="21410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1023" y="1534625"/>
            <a:ext cx="293736" cy="10567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2193" y="2672083"/>
            <a:ext cx="282566" cy="103821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11023" y="3876392"/>
            <a:ext cx="304808" cy="111773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11023" y="5302867"/>
            <a:ext cx="383643" cy="1097043"/>
          </a:xfrm>
          <a:prstGeom prst="rect">
            <a:avLst/>
          </a:prstGeom>
        </p:spPr>
      </p:pic>
    </p:spTree>
    <p:extLst>
      <p:ext uri="{BB962C8B-B14F-4D97-AF65-F5344CB8AC3E}">
        <p14:creationId xmlns:p14="http://schemas.microsoft.com/office/powerpoint/2010/main" val="48633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Brightening Collection </a:t>
            </a:r>
            <a:br>
              <a:rPr lang="en-US" dirty="0"/>
            </a:br>
            <a:r>
              <a:rPr lang="en-US" dirty="0">
                <a:solidFill>
                  <a:srgbClr val="F36E19"/>
                </a:solidFill>
              </a:rPr>
              <a:t>Target Consumer/Product Benefits</a:t>
            </a:r>
          </a:p>
        </p:txBody>
      </p:sp>
      <p:sp>
        <p:nvSpPr>
          <p:cNvPr id="3" name="Content Placeholder 2"/>
          <p:cNvSpPr>
            <a:spLocks noGrp="1"/>
          </p:cNvSpPr>
          <p:nvPr>
            <p:ph sz="half" idx="1"/>
          </p:nvPr>
        </p:nvSpPr>
        <p:spPr>
          <a:xfrm>
            <a:off x="1053630" y="1605519"/>
            <a:ext cx="3300911" cy="4925655"/>
          </a:xfrm>
        </p:spPr>
        <p:txBody>
          <a:bodyPr>
            <a:noAutofit/>
          </a:bodyPr>
          <a:lstStyle/>
          <a:p>
            <a:pPr marL="0" indent="0" algn="ctr">
              <a:buNone/>
            </a:pPr>
            <a:r>
              <a:rPr lang="en-US" sz="1600" b="1" u="sng" dirty="0">
                <a:solidFill>
                  <a:srgbClr val="F36E19"/>
                </a:solidFill>
              </a:rPr>
              <a:t>Day Crèmes</a:t>
            </a:r>
            <a:endParaRPr lang="en-US" sz="1600" u="sng" dirty="0">
              <a:solidFill>
                <a:srgbClr val="F36E19"/>
              </a:solidFill>
            </a:endParaRPr>
          </a:p>
          <a:p>
            <a:pPr marL="0" indent="0">
              <a:buNone/>
            </a:pPr>
            <a:r>
              <a:rPr lang="en-US" sz="1400" b="1" dirty="0">
                <a:solidFill>
                  <a:srgbClr val="F36E19"/>
                </a:solidFill>
              </a:rPr>
              <a:t>Daytime Skin Brightener Fade Crème* </a:t>
            </a:r>
            <a:r>
              <a:rPr lang="mr-IN" sz="1400" b="1" dirty="0">
                <a:solidFill>
                  <a:srgbClr val="F36E19"/>
                </a:solidFill>
              </a:rPr>
              <a:t>–</a:t>
            </a:r>
            <a:r>
              <a:rPr lang="en-US" sz="1400" b="1" dirty="0">
                <a:solidFill>
                  <a:srgbClr val="F36E19"/>
                </a:solidFill>
              </a:rPr>
              <a:t> MSRP $19  #587</a:t>
            </a:r>
          </a:p>
          <a:p>
            <a:pPr>
              <a:buClr>
                <a:srgbClr val="F36E19"/>
              </a:buClr>
            </a:pPr>
            <a:r>
              <a:rPr lang="en-US" sz="1400" dirty="0"/>
              <a:t>Formulated for brown spots &amp; other skin discolorations with Mulberry, Lime and Kojic Acid (2%)</a:t>
            </a:r>
          </a:p>
          <a:p>
            <a:pPr>
              <a:buClr>
                <a:srgbClr val="F36E19"/>
              </a:buClr>
            </a:pPr>
            <a:r>
              <a:rPr lang="en-US" sz="1400" dirty="0"/>
              <a:t>Supplement with Brown Spot Night Crème for accelerated results</a:t>
            </a:r>
          </a:p>
          <a:p>
            <a:pPr marL="0" indent="0">
              <a:lnSpc>
                <a:spcPct val="50000"/>
              </a:lnSpc>
              <a:buNone/>
            </a:pPr>
            <a:endParaRPr lang="en-US" sz="1400" b="1" dirty="0">
              <a:solidFill>
                <a:srgbClr val="F36E19"/>
              </a:solidFill>
            </a:endParaRPr>
          </a:p>
          <a:p>
            <a:pPr marL="0" indent="0">
              <a:lnSpc>
                <a:spcPct val="50000"/>
              </a:lnSpc>
              <a:buNone/>
            </a:pPr>
            <a:r>
              <a:rPr lang="en-US" sz="1400" b="1" dirty="0">
                <a:solidFill>
                  <a:srgbClr val="F36E19"/>
                </a:solidFill>
              </a:rPr>
              <a:t>Skin Brightener Day Crème*</a:t>
            </a:r>
            <a:r>
              <a:rPr lang="mr-IN" sz="1400" b="1" dirty="0">
                <a:solidFill>
                  <a:srgbClr val="F36E19"/>
                </a:solidFill>
              </a:rPr>
              <a:t>–</a:t>
            </a:r>
            <a:r>
              <a:rPr lang="en-US" sz="1400" b="1" dirty="0">
                <a:solidFill>
                  <a:srgbClr val="F36E19"/>
                </a:solidFill>
              </a:rPr>
              <a:t> </a:t>
            </a:r>
          </a:p>
          <a:p>
            <a:pPr marL="0" indent="0">
              <a:lnSpc>
                <a:spcPct val="50000"/>
              </a:lnSpc>
              <a:buNone/>
            </a:pPr>
            <a:r>
              <a:rPr lang="en-US" sz="1400" b="1" dirty="0">
                <a:solidFill>
                  <a:srgbClr val="F36E19"/>
                </a:solidFill>
              </a:rPr>
              <a:t>MSRP $19  #581</a:t>
            </a:r>
          </a:p>
          <a:p>
            <a:pPr>
              <a:buClr>
                <a:srgbClr val="F36E19"/>
              </a:buClr>
            </a:pPr>
            <a:r>
              <a:rPr lang="en-US" sz="1400" dirty="0"/>
              <a:t>Reduces the appearance of skin discoloration with precise blend of Mulberry, Lime &amp; Hydroquinone (1%)</a:t>
            </a:r>
          </a:p>
          <a:p>
            <a:pPr>
              <a:buClr>
                <a:srgbClr val="F36E19"/>
              </a:buClr>
            </a:pPr>
            <a:r>
              <a:rPr lang="en-US" sz="1400" dirty="0"/>
              <a:t>Supplement with Brown Spot Brightening Night Crème</a:t>
            </a:r>
          </a:p>
          <a:p>
            <a:pPr>
              <a:buClr>
                <a:srgbClr val="F36E19"/>
              </a:buClr>
            </a:pPr>
            <a:endParaRPr lang="en-US" sz="1400" dirty="0"/>
          </a:p>
          <a:p>
            <a:pPr marL="0" indent="0">
              <a:buNone/>
            </a:pPr>
            <a:r>
              <a:rPr lang="en-US" sz="800" dirty="0"/>
              <a:t>*Notice: Patch test for sensitivity on the underside of the arm.  This product is not recommended for use on children under 12 yrs.  Do not use on eye area or over cuts or irritations</a:t>
            </a:r>
            <a:r>
              <a:rPr lang="en-US" sz="800" b="1" dirty="0"/>
              <a:t>.  Sunscreen should be applied daily.</a:t>
            </a:r>
          </a:p>
          <a:p>
            <a:pPr marL="0" indent="0">
              <a:buNone/>
            </a:pPr>
            <a:endParaRPr lang="en-US" sz="1400" b="1" dirty="0">
              <a:solidFill>
                <a:srgbClr val="F36E19"/>
              </a:solidFil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	</a:t>
            </a:r>
          </a:p>
        </p:txBody>
      </p:sp>
      <p:sp>
        <p:nvSpPr>
          <p:cNvPr id="11" name="Content Placeholder 10"/>
          <p:cNvSpPr>
            <a:spLocks noGrp="1"/>
          </p:cNvSpPr>
          <p:nvPr>
            <p:ph sz="half" idx="2"/>
          </p:nvPr>
        </p:nvSpPr>
        <p:spPr>
          <a:xfrm>
            <a:off x="4589225" y="1605519"/>
            <a:ext cx="3650247" cy="4565514"/>
          </a:xfrm>
        </p:spPr>
        <p:txBody>
          <a:bodyPr>
            <a:noAutofit/>
          </a:bodyPr>
          <a:lstStyle/>
          <a:p>
            <a:pPr marL="0" indent="0" algn="ctr">
              <a:lnSpc>
                <a:spcPct val="70000"/>
              </a:lnSpc>
              <a:buNone/>
            </a:pPr>
            <a:r>
              <a:rPr lang="en-US" sz="1600" b="1" u="sng" dirty="0">
                <a:solidFill>
                  <a:srgbClr val="F36E19"/>
                </a:solidFill>
              </a:rPr>
              <a:t>Night Crèmes</a:t>
            </a:r>
            <a:endParaRPr lang="en-US" sz="1400" b="1" dirty="0">
              <a:solidFill>
                <a:srgbClr val="F36E19"/>
              </a:solidFill>
            </a:endParaRPr>
          </a:p>
          <a:p>
            <a:pPr marL="0" indent="0">
              <a:lnSpc>
                <a:spcPct val="70000"/>
              </a:lnSpc>
              <a:buNone/>
            </a:pPr>
            <a:r>
              <a:rPr lang="en-US" sz="1400" b="1" dirty="0">
                <a:solidFill>
                  <a:srgbClr val="F36E19"/>
                </a:solidFill>
              </a:rPr>
              <a:t>Brown Spot Night Crème</a:t>
            </a:r>
            <a:r>
              <a:rPr lang="en-US" sz="1400" b="1" i="1" dirty="0">
                <a:solidFill>
                  <a:srgbClr val="F36E19"/>
                </a:solidFill>
              </a:rPr>
              <a:t> with </a:t>
            </a:r>
            <a:r>
              <a:rPr lang="en-US" sz="1400" b="1" dirty="0">
                <a:solidFill>
                  <a:srgbClr val="F36E19"/>
                </a:solidFill>
              </a:rPr>
              <a:t>Kojic Acid* </a:t>
            </a:r>
            <a:r>
              <a:rPr lang="mr-IN" sz="1400" b="1" dirty="0">
                <a:solidFill>
                  <a:srgbClr val="F36E19"/>
                </a:solidFill>
              </a:rPr>
              <a:t>–</a:t>
            </a:r>
            <a:r>
              <a:rPr lang="en-US" sz="1400" b="1" dirty="0">
                <a:solidFill>
                  <a:srgbClr val="F36E19"/>
                </a:solidFill>
              </a:rPr>
              <a:t> MSRP $18  #586</a:t>
            </a:r>
          </a:p>
          <a:p>
            <a:pPr marL="0" indent="0">
              <a:lnSpc>
                <a:spcPct val="70000"/>
              </a:lnSpc>
              <a:buNone/>
            </a:pPr>
            <a:endParaRPr lang="en-US" sz="800" b="1" dirty="0">
              <a:solidFill>
                <a:srgbClr val="F36E19"/>
              </a:solidFill>
            </a:endParaRPr>
          </a:p>
          <a:p>
            <a:pPr>
              <a:buClr>
                <a:srgbClr val="FF6600"/>
              </a:buClr>
            </a:pPr>
            <a:r>
              <a:rPr lang="en-US" sz="1400" dirty="0"/>
              <a:t>Quickly diminishes appearance of dark spots/skin discoloration with Kojic acid</a:t>
            </a:r>
          </a:p>
          <a:p>
            <a:pPr>
              <a:buClr>
                <a:srgbClr val="FF6600"/>
              </a:buClr>
            </a:pPr>
            <a:r>
              <a:rPr lang="en-US" sz="1400" dirty="0"/>
              <a:t>A natural oil base to aid absorption of Kojic Acid (2%)</a:t>
            </a:r>
          </a:p>
          <a:p>
            <a:pPr marL="0" indent="0">
              <a:buClr>
                <a:srgbClr val="FF6600"/>
              </a:buClr>
              <a:buNone/>
            </a:pPr>
            <a:endParaRPr lang="en-US" sz="1400" dirty="0"/>
          </a:p>
          <a:p>
            <a:pPr marL="0" indent="0">
              <a:lnSpc>
                <a:spcPct val="70000"/>
              </a:lnSpc>
              <a:buClr>
                <a:srgbClr val="FF6600"/>
              </a:buClr>
              <a:buNone/>
            </a:pPr>
            <a:r>
              <a:rPr lang="en-US" sz="1400" b="1" dirty="0">
                <a:solidFill>
                  <a:srgbClr val="F36E19"/>
                </a:solidFill>
              </a:rPr>
              <a:t>Brown Spot Brightening Night Crème* </a:t>
            </a:r>
          </a:p>
          <a:p>
            <a:pPr marL="0" indent="0">
              <a:lnSpc>
                <a:spcPct val="70000"/>
              </a:lnSpc>
              <a:buClr>
                <a:srgbClr val="FF6600"/>
              </a:buClr>
              <a:buNone/>
            </a:pPr>
            <a:r>
              <a:rPr lang="en-US" sz="1400" b="1" dirty="0">
                <a:solidFill>
                  <a:srgbClr val="F36E19"/>
                </a:solidFill>
              </a:rPr>
              <a:t>MSRP $13.20  #579</a:t>
            </a:r>
          </a:p>
          <a:p>
            <a:pPr>
              <a:buClr>
                <a:srgbClr val="FF6600"/>
              </a:buClr>
            </a:pPr>
            <a:r>
              <a:rPr lang="en-US" sz="1400" dirty="0"/>
              <a:t>Helps reduce the appearance of skin discoloration with Hydroquinone (2%)</a:t>
            </a:r>
          </a:p>
          <a:p>
            <a:pPr>
              <a:buClr>
                <a:srgbClr val="FF6600"/>
              </a:buClr>
            </a:pPr>
            <a:r>
              <a:rPr lang="en-US" sz="1400" dirty="0"/>
              <a:t>With consistent use each evening on face, hands or body, you may start to see discoloration diminishment in 4 wk. or sooner</a:t>
            </a:r>
            <a:endParaRPr lang="en-US" sz="1400" b="1" dirty="0">
              <a:solidFill>
                <a:srgbClr val="F36E19"/>
              </a:solidFill>
            </a:endParaRPr>
          </a:p>
          <a:p>
            <a:pPr marL="0" indent="0">
              <a:buNone/>
            </a:pPr>
            <a:endParaRPr lang="en-US" sz="1400" b="1" dirty="0">
              <a:solidFill>
                <a:srgbClr val="F36E19"/>
              </a:solidFill>
            </a:endParaRPr>
          </a:p>
          <a:p>
            <a:endParaRPr lang="en-US" sz="1400" dirty="0"/>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a:xfrm>
            <a:off x="616776" y="6356443"/>
            <a:ext cx="545231"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7</a:t>
            </a:fld>
            <a:endParaRPr lang="en-US" dirty="0">
              <a:ln>
                <a:solidFill>
                  <a:srgbClr val="E7E6E6">
                    <a:lumMod val="90000"/>
                  </a:srgbClr>
                </a:solidFill>
              </a:ln>
              <a:solidFill>
                <a:prstClr val="black">
                  <a:tint val="75000"/>
                </a:prstClr>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673" y="4596660"/>
            <a:ext cx="849957" cy="7391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701" y="2660256"/>
            <a:ext cx="841536" cy="7621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7377" y="2674393"/>
            <a:ext cx="822510" cy="74805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7377" y="4596660"/>
            <a:ext cx="834361" cy="762188"/>
          </a:xfrm>
          <a:prstGeom prst="rect">
            <a:avLst/>
          </a:prstGeom>
        </p:spPr>
      </p:pic>
    </p:spTree>
    <p:extLst>
      <p:ext uri="{BB962C8B-B14F-4D97-AF65-F5344CB8AC3E}">
        <p14:creationId xmlns:p14="http://schemas.microsoft.com/office/powerpoint/2010/main" val="54396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Brightening Collection</a:t>
            </a:r>
            <a:br>
              <a:rPr lang="en-US" dirty="0"/>
            </a:br>
            <a:r>
              <a:rPr lang="en-US" dirty="0">
                <a:solidFill>
                  <a:srgbClr val="F36E19"/>
                </a:solidFill>
              </a:rPr>
              <a:t>Key Ingredients</a:t>
            </a:r>
          </a:p>
        </p:txBody>
      </p:sp>
      <p:sp>
        <p:nvSpPr>
          <p:cNvPr id="8" name="Content Placeholder 7"/>
          <p:cNvSpPr>
            <a:spLocks noGrp="1"/>
          </p:cNvSpPr>
          <p:nvPr>
            <p:ph idx="1"/>
          </p:nvPr>
        </p:nvSpPr>
        <p:spPr>
          <a:xfrm>
            <a:off x="777332" y="1775092"/>
            <a:ext cx="7623786" cy="4468730"/>
          </a:xfrm>
        </p:spPr>
        <p:txBody>
          <a:bodyPr>
            <a:normAutofit/>
          </a:bodyPr>
          <a:lstStyle/>
          <a:p>
            <a:pPr marL="0" indent="0">
              <a:buNone/>
            </a:pPr>
            <a:endParaRPr lang="en-US" sz="1600" b="1" dirty="0">
              <a:solidFill>
                <a:srgbClr val="F36E19"/>
              </a:solidFill>
            </a:endParaRPr>
          </a:p>
          <a:p>
            <a:pPr marL="0" indent="0">
              <a:buNone/>
            </a:pPr>
            <a:r>
              <a:rPr lang="en-US" sz="1600" b="1" dirty="0">
                <a:solidFill>
                  <a:srgbClr val="F36E19"/>
                </a:solidFill>
              </a:rPr>
              <a:t>Kojic Acid </a:t>
            </a:r>
            <a:r>
              <a:rPr lang="mr-IN" sz="1600" dirty="0">
                <a:solidFill>
                  <a:srgbClr val="000000"/>
                </a:solidFill>
              </a:rPr>
              <a:t>–</a:t>
            </a:r>
            <a:r>
              <a:rPr lang="en-US" sz="1600" dirty="0">
                <a:solidFill>
                  <a:srgbClr val="000000"/>
                </a:solidFill>
              </a:rPr>
              <a:t> sourced from several different types of fungi and used as a skin lightening agent.  When used in skin creams, it inhibits and prevents the formation of an amino acid called tyrosine which is needed to produce melanin, the pigment that affects skin, hair </a:t>
            </a:r>
            <a:r>
              <a:rPr lang="en-US" sz="1600" dirty="0"/>
              <a:t>and eye color.  By inhibiting melanin production, kojic acid can have a lightening effect.</a:t>
            </a:r>
          </a:p>
          <a:p>
            <a:pPr marL="0" indent="0">
              <a:buNone/>
            </a:pPr>
            <a:r>
              <a:rPr lang="en-US" sz="1600" b="1" dirty="0">
                <a:solidFill>
                  <a:srgbClr val="F36E19"/>
                </a:solidFill>
              </a:rPr>
              <a:t>N-Hydroxysuccinimide (Haloxyl) and Chrysin</a:t>
            </a:r>
            <a:r>
              <a:rPr lang="mr-IN" sz="1600" dirty="0">
                <a:solidFill>
                  <a:srgbClr val="000000"/>
                </a:solidFill>
              </a:rPr>
              <a:t>–</a:t>
            </a:r>
            <a:r>
              <a:rPr lang="en-US" sz="1600" dirty="0">
                <a:solidFill>
                  <a:srgbClr val="000000"/>
                </a:solidFill>
              </a:rPr>
              <a:t> work together to activate the elimination of dark pigments responsible for dark circles and reduce inflammation to help eliminate under eye puffiness.</a:t>
            </a:r>
          </a:p>
          <a:p>
            <a:pPr marL="0" indent="0">
              <a:buNone/>
            </a:pPr>
            <a:r>
              <a:rPr lang="en-US" sz="1600" b="1" dirty="0">
                <a:solidFill>
                  <a:srgbClr val="F36E19"/>
                </a:solidFill>
              </a:rPr>
              <a:t>Palmitoyl oligopeptide &amp; Palmitoyl tetrapeptide-7 </a:t>
            </a:r>
            <a:r>
              <a:rPr lang="mr-IN" sz="1600" dirty="0">
                <a:solidFill>
                  <a:srgbClr val="000000"/>
                </a:solidFill>
              </a:rPr>
              <a:t>–</a:t>
            </a:r>
            <a:r>
              <a:rPr lang="en-US" sz="1600" dirty="0">
                <a:solidFill>
                  <a:srgbClr val="000000"/>
                </a:solidFill>
              </a:rPr>
              <a:t> a synergistic combination of two active peptides that work to stimulate the synthesis and replenishment of the skin’s matrix or structural framework.  This can lead to wrinkle reduction, skin firming and elasticity. </a:t>
            </a:r>
          </a:p>
          <a:p>
            <a:pPr marL="0" indent="0">
              <a:buNone/>
            </a:pPr>
            <a:r>
              <a:rPr lang="en-US" sz="1600" b="1" dirty="0">
                <a:solidFill>
                  <a:srgbClr val="FF6600"/>
                </a:solidFill>
              </a:rPr>
              <a:t>Alpha Arbutin </a:t>
            </a:r>
            <a:r>
              <a:rPr lang="mr-IN" sz="1600" dirty="0">
                <a:solidFill>
                  <a:srgbClr val="000000"/>
                </a:solidFill>
              </a:rPr>
              <a:t>–</a:t>
            </a:r>
            <a:r>
              <a:rPr lang="en-US" sz="1600" dirty="0">
                <a:solidFill>
                  <a:srgbClr val="000000"/>
                </a:solidFill>
              </a:rPr>
              <a:t> provides antioxidant protection and brightens uneven skin tone by blocking tyrosinase activity to help reduce over production of melanin.  Derived from plants: bearberry, pear, blueberry.</a:t>
            </a:r>
          </a:p>
        </p:txBody>
      </p:sp>
      <p:sp>
        <p:nvSpPr>
          <p:cNvPr id="5" name="Footer Placeholder 4"/>
          <p:cNvSpPr>
            <a:spLocks noGrp="1"/>
          </p:cNvSpPr>
          <p:nvPr>
            <p:ph type="ftr" sz="quarter" idx="11"/>
          </p:nvPr>
        </p:nvSpPr>
        <p:spPr/>
        <p:txBody>
          <a:bodyPr/>
          <a:lstStyle/>
          <a:p>
            <a:r>
              <a:rPr sz="800"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a:xfrm>
            <a:off x="616776" y="6356443"/>
            <a:ext cx="464161"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8</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80741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Defense Collection</a:t>
            </a:r>
            <a:br>
              <a:rPr lang="en-US" dirty="0"/>
            </a:br>
            <a:r>
              <a:rPr lang="en-US" dirty="0">
                <a:solidFill>
                  <a:schemeClr val="accent4"/>
                </a:solidFill>
              </a:rPr>
              <a:t>Target Consumer/P</a:t>
            </a:r>
            <a:r>
              <a:rPr lang="en-US" dirty="0">
                <a:solidFill>
                  <a:srgbClr val="FFC000"/>
                </a:solidFill>
              </a:rPr>
              <a:t>rod</a:t>
            </a:r>
            <a:r>
              <a:rPr lang="en-US" dirty="0">
                <a:solidFill>
                  <a:schemeClr val="accent4"/>
                </a:solidFill>
              </a:rPr>
              <a:t>uct Benefits</a:t>
            </a:r>
          </a:p>
        </p:txBody>
      </p:sp>
      <p:sp>
        <p:nvSpPr>
          <p:cNvPr id="3" name="Content Placeholder 2"/>
          <p:cNvSpPr>
            <a:spLocks noGrp="1"/>
          </p:cNvSpPr>
          <p:nvPr>
            <p:ph idx="1"/>
          </p:nvPr>
        </p:nvSpPr>
        <p:spPr>
          <a:xfrm>
            <a:off x="263881" y="1611661"/>
            <a:ext cx="7046675" cy="4351338"/>
          </a:xfrm>
        </p:spPr>
        <p:txBody>
          <a:bodyPr>
            <a:normAutofit/>
          </a:bodyPr>
          <a:lstStyle/>
          <a:p>
            <a:pPr marL="0" indent="0">
              <a:buNone/>
            </a:pPr>
            <a:r>
              <a:rPr lang="en-US" sz="1800" dirty="0"/>
              <a:t>Our Defense Collection works to protect the skin</a:t>
            </a:r>
          </a:p>
          <a:p>
            <a:pPr marL="0" indent="0">
              <a:buNone/>
            </a:pPr>
            <a:r>
              <a:rPr lang="en-US" sz="1800" dirty="0"/>
              <a:t>against environmental damage.  Anytime you’re out</a:t>
            </a:r>
          </a:p>
          <a:p>
            <a:pPr marL="0" indent="0">
              <a:buNone/>
            </a:pPr>
            <a:r>
              <a:rPr lang="en-US" sz="1800" dirty="0"/>
              <a:t>doors, your skin needs extra protection.</a:t>
            </a:r>
          </a:p>
          <a:p>
            <a:pPr marL="0" indent="0">
              <a:buNone/>
            </a:pPr>
            <a:endParaRPr lang="en-US" sz="1800" dirty="0">
              <a:solidFill>
                <a:schemeClr val="accent4">
                  <a:lumMod val="60000"/>
                  <a:lumOff val="40000"/>
                </a:schemeClr>
              </a:solidFill>
            </a:endParaRPr>
          </a:p>
          <a:p>
            <a:pPr marL="0" indent="0">
              <a:buNone/>
            </a:pPr>
            <a:r>
              <a:rPr lang="en-US" sz="1800" u="sng" dirty="0">
                <a:solidFill>
                  <a:srgbClr val="FFC000"/>
                </a:solidFill>
              </a:rPr>
              <a:t>SPF 25 Sun Protection Moisturizer Benefits</a:t>
            </a:r>
          </a:p>
          <a:p>
            <a:pPr>
              <a:buClr>
                <a:srgbClr val="FFC000"/>
              </a:buClr>
            </a:pPr>
            <a:r>
              <a:rPr lang="en-US" sz="1800" dirty="0"/>
              <a:t>Everyday SPF 25 UV defense</a:t>
            </a:r>
          </a:p>
          <a:p>
            <a:pPr>
              <a:buClr>
                <a:srgbClr val="FFC000"/>
              </a:buClr>
            </a:pPr>
            <a:r>
              <a:rPr lang="en-US" sz="1800" dirty="0"/>
              <a:t>Sheer, quick absorbing, greaseless formula</a:t>
            </a:r>
          </a:p>
          <a:p>
            <a:pPr>
              <a:buClr>
                <a:srgbClr val="FFC000"/>
              </a:buClr>
            </a:pPr>
            <a:r>
              <a:rPr lang="en-US" sz="1800" dirty="0"/>
              <a:t>Moisturizes as it combats environmental damage</a:t>
            </a:r>
          </a:p>
          <a:p>
            <a:pPr marL="0" indent="0">
              <a:buNone/>
            </a:pPr>
            <a:r>
              <a:rPr lang="en-US" sz="1800" dirty="0"/>
              <a:t>   due to heat or cold</a:t>
            </a:r>
          </a:p>
          <a:p>
            <a:pPr marL="0" indent="0">
              <a:buNone/>
            </a:pPr>
            <a:r>
              <a:rPr lang="en-US" sz="1800" dirty="0"/>
              <a:t>MSRP $20</a:t>
            </a:r>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a:xfrm>
            <a:off x="616776" y="6356443"/>
            <a:ext cx="518207"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9</a:t>
            </a:fld>
            <a:endParaRPr lang="en-US" dirty="0">
              <a:ln>
                <a:solidFill>
                  <a:srgbClr val="E7E6E6">
                    <a:lumMod val="90000"/>
                  </a:srgbClr>
                </a:solidFill>
              </a:ln>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3906836" y="4837990"/>
            <a:ext cx="1519386" cy="1337488"/>
          </a:xfrm>
          <a:prstGeom prst="rect">
            <a:avLst/>
          </a:prstGeom>
        </p:spPr>
      </p:pic>
      <p:pic>
        <p:nvPicPr>
          <p:cNvPr id="7" name="Picture 6"/>
          <p:cNvPicPr>
            <a:picLocks noChangeAspect="1"/>
          </p:cNvPicPr>
          <p:nvPr/>
        </p:nvPicPr>
        <p:blipFill>
          <a:blip r:embed="rId3"/>
          <a:stretch>
            <a:fillRect/>
          </a:stretch>
        </p:blipFill>
        <p:spPr>
          <a:xfrm>
            <a:off x="5996334" y="3586586"/>
            <a:ext cx="2863860" cy="2677240"/>
          </a:xfrm>
          <a:prstGeom prst="rect">
            <a:avLst/>
          </a:prstGeom>
        </p:spPr>
      </p:pic>
      <p:pic>
        <p:nvPicPr>
          <p:cNvPr id="8" name="Picture 7"/>
          <p:cNvPicPr>
            <a:picLocks noChangeAspect="1"/>
          </p:cNvPicPr>
          <p:nvPr/>
        </p:nvPicPr>
        <p:blipFill>
          <a:blip r:embed="rId4"/>
          <a:stretch>
            <a:fillRect/>
          </a:stretch>
        </p:blipFill>
        <p:spPr>
          <a:xfrm>
            <a:off x="5875129" y="1611661"/>
            <a:ext cx="3110845" cy="1864261"/>
          </a:xfrm>
          <a:prstGeom prst="rect">
            <a:avLst/>
          </a:prstGeom>
        </p:spPr>
      </p:pic>
    </p:spTree>
    <p:extLst>
      <p:ext uri="{BB962C8B-B14F-4D97-AF65-F5344CB8AC3E}">
        <p14:creationId xmlns:p14="http://schemas.microsoft.com/office/powerpoint/2010/main" val="14192768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1372 Reviva Powerpoint Template v2" id="{D9F22300-7633-B94C-993D-7566DC82C4B8}" vid="{995E721E-3605-1845-BF95-2FACCEF7A1EC}"/>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1372 Reviva Powerpoint Template v2" id="{D9F22300-7633-B94C-993D-7566DC82C4B8}" vid="{995E721E-3605-1845-BF95-2FACCEF7A1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2546</Words>
  <Application>Microsoft Macintosh PowerPoint</Application>
  <PresentationFormat>On-screen Show (4:3)</PresentationFormat>
  <Paragraphs>271</Paragraphs>
  <Slides>18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Mangal</vt:lpstr>
      <vt:lpstr>Wingdings</vt:lpstr>
      <vt:lpstr>1_Office Theme</vt:lpstr>
      <vt:lpstr>3_Office Theme</vt:lpstr>
      <vt:lpstr>PowerPoint Presentation</vt:lpstr>
      <vt:lpstr>A History of Great Natural Skin Care</vt:lpstr>
      <vt:lpstr>Making Natural Skin Care Even Easier</vt:lpstr>
      <vt:lpstr>PowerPoint Presentation</vt:lpstr>
      <vt:lpstr>Skin 101 Review</vt:lpstr>
      <vt:lpstr>Brightening Collection  Target Consumer/Product Benefits</vt:lpstr>
      <vt:lpstr>Brightening Collection  Target Consumer/Product Benefits</vt:lpstr>
      <vt:lpstr>Brightening Collection Key Ingredients</vt:lpstr>
      <vt:lpstr>Defense Collection Target Consumer/Product Benefits</vt:lpstr>
      <vt:lpstr>Reviva Labs Skin Care</vt:lpstr>
      <vt:lpstr>PowerPoint Presentation</vt:lpstr>
      <vt:lpstr>Anti-Aging Anti-Aging Trio</vt:lpstr>
      <vt:lpstr>Anti-Aging  </vt:lpstr>
      <vt:lpstr>Anti-Aging </vt:lpstr>
      <vt:lpstr>Anti-Aging </vt:lpstr>
      <vt:lpstr>Specialty Skincare A Complete Charcoal Skin Care Regimen</vt:lpstr>
      <vt:lpstr>Reviva Labs Skincare Collections Problem &amp; Solutions</vt:lpstr>
      <vt:lpstr>Natural Skin Care For All Skin Types</vt:lpstr>
    </vt:vector>
  </TitlesOfParts>
  <Company>Inception Media Group,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Reimer</dc:creator>
  <cp:lastModifiedBy>William Levins</cp:lastModifiedBy>
  <cp:revision>6</cp:revision>
  <dcterms:created xsi:type="dcterms:W3CDTF">2018-12-31T20:05:12Z</dcterms:created>
  <dcterms:modified xsi:type="dcterms:W3CDTF">2019-01-09T23:15:34Z</dcterms:modified>
</cp:coreProperties>
</file>